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Inter Light"/>
      <p:regular r:id="rId12"/>
      <p:bold r:id="rId13"/>
      <p:italic r:id="rId14"/>
      <p:boldItalic r:id="rId15"/>
    </p:embeddedFont>
    <p:embeddedFont>
      <p:font typeface="Inter"/>
      <p:regular r:id="rId16"/>
      <p:bold r:id="rId17"/>
      <p:italic r:id="rId18"/>
      <p:boldItalic r:id="rId19"/>
    </p:embeddedFont>
    <p:embeddedFont>
      <p:font typeface="Inter Black"/>
      <p:bold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InterBlack-bold.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InterBlack-boldItalic.fntdata"/><Relationship Id="rId13" Type="http://schemas.openxmlformats.org/officeDocument/2006/relationships/font" Target="fonts/InterLight-bold.fntdata"/><Relationship Id="rId12" Type="http://schemas.openxmlformats.org/officeDocument/2006/relationships/font" Target="fonts/InterLigh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InterLight-boldItalic.fntdata"/><Relationship Id="rId14" Type="http://schemas.openxmlformats.org/officeDocument/2006/relationships/font" Target="fonts/InterLight-italic.fntdata"/><Relationship Id="rId17" Type="http://schemas.openxmlformats.org/officeDocument/2006/relationships/font" Target="fonts/Inter-bold.fntdata"/><Relationship Id="rId16" Type="http://schemas.openxmlformats.org/officeDocument/2006/relationships/font" Target="fonts/Inter-regular.fntdata"/><Relationship Id="rId5" Type="http://schemas.openxmlformats.org/officeDocument/2006/relationships/notesMaster" Target="notesMasters/notesMaster1.xml"/><Relationship Id="rId19" Type="http://schemas.openxmlformats.org/officeDocument/2006/relationships/font" Target="fonts/Inter-boldItalic.fntdata"/><Relationship Id="rId6" Type="http://schemas.openxmlformats.org/officeDocument/2006/relationships/slide" Target="slides/slide1.xml"/><Relationship Id="rId18" Type="http://schemas.openxmlformats.org/officeDocument/2006/relationships/font" Target="fonts/Inter-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f11d9e04cd_0_0: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 name="Google Shape;57;g3f11d9e04cd_0_0: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 name="Google Shape;58;g3f11d9e04cd_0_0: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f11d9e04cd_0_267: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 name="Google Shape;67;g3f11d9e04cd_0_267: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 name="Google Shape;68;g3f11d9e04cd_0_267: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f11d9e04cd_0_51: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3f11d9e04cd_0_51: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3f11d9e04cd_0_51: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11d9e04cd_0_139: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3f11d9e04cd_0_139: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3f11d9e04cd_0_139: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f25bea0d77_1_0: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3f25bea0d77_1_0: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3f25bea0d77_1_0: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ed9bcf149b_0_73: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3ed9bcf149b_0_73: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3ed9bcf149b_0_73: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50" name="Shape 5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1">
  <p:cSld name="CUSTOM_4">
    <p:bg>
      <p:bgPr>
        <a:solidFill>
          <a:schemeClr val="lt1"/>
        </a:solidFill>
      </p:bgPr>
    </p:bg>
    <p:spTree>
      <p:nvGrpSpPr>
        <p:cNvPr id="51" name="Shape 51"/>
        <p:cNvGrpSpPr/>
        <p:nvPr/>
      </p:nvGrpSpPr>
      <p:grpSpPr>
        <a:xfrm>
          <a:off x="0" y="0"/>
          <a:ext cx="0" cy="0"/>
          <a:chOff x="0" y="0"/>
          <a:chExt cx="0" cy="0"/>
        </a:xfrm>
      </p:grpSpPr>
      <p:pic>
        <p:nvPicPr>
          <p:cNvPr id="52" name="Google Shape;52;p14" title="DailyPay_Mint_Logo_Primary_RGB_Afternoon_Maroon_and_Dawn_Orange.png"/>
          <p:cNvPicPr preferRelativeResize="0"/>
          <p:nvPr/>
        </p:nvPicPr>
        <p:blipFill rotWithShape="1">
          <a:blip r:embed="rId2">
            <a:alphaModFix/>
          </a:blip>
          <a:srcRect b="9813" l="0" r="0" t="9821"/>
          <a:stretch/>
        </p:blipFill>
        <p:spPr>
          <a:xfrm>
            <a:off x="238125" y="4714575"/>
            <a:ext cx="871301" cy="2113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2">
    <p:bg>
      <p:bgPr>
        <a:solidFill>
          <a:srgbClr val="290001"/>
        </a:solidFill>
      </p:bgPr>
    </p:bg>
    <p:spTree>
      <p:nvGrpSpPr>
        <p:cNvPr id="53" name="Shape 53"/>
        <p:cNvGrpSpPr/>
        <p:nvPr/>
      </p:nvGrpSpPr>
      <p:grpSpPr>
        <a:xfrm>
          <a:off x="0" y="0"/>
          <a:ext cx="0" cy="0"/>
          <a:chOff x="0" y="0"/>
          <a:chExt cx="0" cy="0"/>
        </a:xfrm>
      </p:grpSpPr>
      <p:pic>
        <p:nvPicPr>
          <p:cNvPr id="54" name="Google Shape;54;p15" title="DailyPay_Mint_Logo_Primary_RGB_Bright_White_and_Dawn_Orange.png"/>
          <p:cNvPicPr preferRelativeResize="0"/>
          <p:nvPr/>
        </p:nvPicPr>
        <p:blipFill rotWithShape="1">
          <a:blip r:embed="rId2">
            <a:alphaModFix/>
          </a:blip>
          <a:srcRect b="9813" l="0" r="0" t="9821"/>
          <a:stretch/>
        </p:blipFill>
        <p:spPr>
          <a:xfrm>
            <a:off x="238125" y="4705925"/>
            <a:ext cx="906977" cy="21994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hyperlink" Target="https://dailypay.app.link/NewHire" TargetMode="External"/><Relationship Id="rId5" Type="http://schemas.openxmlformats.org/officeDocument/2006/relationships/image" Target="../media/image6.png"/><Relationship Id="rId6" Type="http://schemas.openxmlformats.org/officeDocument/2006/relationships/hyperlink" Target="http://www.youtube.com/watch?v=-2lKy89qCX8" TargetMode="External"/><Relationship Id="rId7" Type="http://schemas.openxmlformats.org/officeDocument/2006/relationships/image" Target="../media/image14.jpg"/><Relationship Id="rId8" Type="http://schemas.openxmlformats.org/officeDocument/2006/relationships/hyperlink" Target="https://youtu.be/-2lKy89qCX8"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hyperlink" Target="https://urldefense.proofpoint.com/v2/url?u=https-3A__help.dailypay.com_hc_en-2Dus_articles_23630960763411-2DI-2Dlive-2Din-2DCT-2DHow-2Ddo-2DI-2Duse-2DDailyPay&amp;d=DwMFaQ&amp;c=euGZstcaTDllvimEN8b7jXrwqOf-v5A_CdpgnVfiiMM&amp;r=nfY1OY_6v_kDSVZ3ooevTbY6OAh-FDeffyR8-46ssKQ&amp;m=ebNZIMA64a16XH0sOpp1ImzgtU9tJeLZG7KUmbCU5zVnpaGGhfCOHUPgOm1djyGE&amp;s=7dbNBq8-vivLEHe9hV5eHsn6IKQwfGJjBLMOr5sudXs&amp;e=" TargetMode="External"/><Relationship Id="rId5" Type="http://schemas.openxmlformats.org/officeDocument/2006/relationships/hyperlink" Target="https://dailypay.app.link/NewHire" TargetMode="External"/><Relationship Id="rId6" Type="http://schemas.openxmlformats.org/officeDocument/2006/relationships/image" Target="../media/image6.png"/></Relationships>
</file>

<file path=ppt/slides/_rels/slide4.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hyperlink" Target="https://dailypay.app.link/NewHire" TargetMode="External"/><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9.png"/><Relationship Id="rId8"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hyperlink" Target="mailto:support@dailypay.com" TargetMode="External"/><Relationship Id="rId5" Type="http://schemas.openxmlformats.org/officeDocument/2006/relationships/hyperlink" Target="https://help.dailypay.com/hc/en-us" TargetMode="External"/><Relationship Id="rId6" Type="http://schemas.openxmlformats.org/officeDocument/2006/relationships/image" Target="../media/image5.png"/><Relationship Id="rId7" Type="http://schemas.openxmlformats.org/officeDocument/2006/relationships/hyperlink" Target="http://get.dailypay.com" TargetMode="External"/><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1.png"/><Relationship Id="rId5" Type="http://schemas.openxmlformats.org/officeDocument/2006/relationships/hyperlink" Target="https://dailypay.app.link/NewHire" TargetMode="External"/><Relationship Id="rId6"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0001"/>
        </a:solidFill>
      </p:bgPr>
    </p:bg>
    <p:spTree>
      <p:nvGrpSpPr>
        <p:cNvPr id="59" name="Shape 59"/>
        <p:cNvGrpSpPr/>
        <p:nvPr/>
      </p:nvGrpSpPr>
      <p:grpSpPr>
        <a:xfrm>
          <a:off x="0" y="0"/>
          <a:ext cx="0" cy="0"/>
          <a:chOff x="0" y="0"/>
          <a:chExt cx="0" cy="0"/>
        </a:xfrm>
      </p:grpSpPr>
      <p:pic>
        <p:nvPicPr>
          <p:cNvPr descr="preencoded.png" id="60" name="Google Shape;60;p16"/>
          <p:cNvPicPr preferRelativeResize="0"/>
          <p:nvPr/>
        </p:nvPicPr>
        <p:blipFill rotWithShape="1">
          <a:blip r:embed="rId3">
            <a:alphaModFix/>
          </a:blip>
          <a:srcRect b="0" l="0" r="0" t="0"/>
          <a:stretch/>
        </p:blipFill>
        <p:spPr>
          <a:xfrm>
            <a:off x="-12" y="0"/>
            <a:ext cx="9144000" cy="5143501"/>
          </a:xfrm>
          <a:prstGeom prst="rect">
            <a:avLst/>
          </a:prstGeom>
          <a:noFill/>
          <a:ln>
            <a:noFill/>
          </a:ln>
        </p:spPr>
      </p:pic>
      <p:sp>
        <p:nvSpPr>
          <p:cNvPr id="61" name="Google Shape;61;p16"/>
          <p:cNvSpPr/>
          <p:nvPr/>
        </p:nvSpPr>
        <p:spPr>
          <a:xfrm>
            <a:off x="4783625" y="2339825"/>
            <a:ext cx="4554300" cy="512700"/>
          </a:xfrm>
          <a:prstGeom prst="rect">
            <a:avLst/>
          </a:prstGeom>
          <a:noFill/>
          <a:ln>
            <a:noFill/>
          </a:ln>
        </p:spPr>
        <p:txBody>
          <a:bodyPr anchorCtr="0" anchor="ctr" bIns="45700" lIns="91425" spcFirstLastPara="1" rIns="91425" wrap="square" tIns="45700">
            <a:noAutofit/>
          </a:bodyPr>
          <a:lstStyle/>
          <a:p>
            <a:pPr indent="0" lvl="0" marL="0" marR="0" rtl="0" algn="l">
              <a:lnSpc>
                <a:spcPct val="105000"/>
              </a:lnSpc>
              <a:spcBef>
                <a:spcPts val="0"/>
              </a:spcBef>
              <a:spcAft>
                <a:spcPts val="0"/>
              </a:spcAft>
              <a:buClr>
                <a:srgbClr val="FFF1E6"/>
              </a:buClr>
              <a:buSzPts val="1200"/>
              <a:buFont typeface="Arial"/>
              <a:buNone/>
            </a:pPr>
            <a:r>
              <a:rPr lang="en" sz="2100">
                <a:solidFill>
                  <a:srgbClr val="FFF1E6"/>
                </a:solidFill>
                <a:latin typeface="Georgia"/>
                <a:ea typeface="Georgia"/>
                <a:cs typeface="Georgia"/>
                <a:sym typeface="Georgia"/>
              </a:rPr>
              <a:t>Your guide to </a:t>
            </a:r>
            <a:endParaRPr i="0" sz="2100" u="none" cap="none" strike="noStrike">
              <a:solidFill>
                <a:schemeClr val="dk1"/>
              </a:solidFill>
              <a:latin typeface="Georgia"/>
              <a:ea typeface="Georgia"/>
              <a:cs typeface="Georgia"/>
              <a:sym typeface="Georgia"/>
            </a:endParaRPr>
          </a:p>
        </p:txBody>
      </p:sp>
      <p:sp>
        <p:nvSpPr>
          <p:cNvPr id="62" name="Google Shape;62;p16"/>
          <p:cNvSpPr/>
          <p:nvPr/>
        </p:nvSpPr>
        <p:spPr>
          <a:xfrm>
            <a:off x="5575050" y="3293829"/>
            <a:ext cx="4077000" cy="78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4C00"/>
              </a:buClr>
              <a:buSzPts val="450"/>
              <a:buFont typeface="Arial"/>
              <a:buNone/>
            </a:pPr>
            <a:r>
              <a:rPr lang="en" sz="4800">
                <a:solidFill>
                  <a:srgbClr val="FF4C00"/>
                </a:solidFill>
                <a:latin typeface="Inter Black"/>
                <a:ea typeface="Inter Black"/>
                <a:cs typeface="Inter Black"/>
                <a:sym typeface="Inter Black"/>
              </a:rPr>
              <a:t>DailyPay</a:t>
            </a:r>
            <a:endParaRPr i="0" sz="4800" u="none" cap="none" strike="noStrike">
              <a:solidFill>
                <a:schemeClr val="dk1"/>
              </a:solidFill>
              <a:latin typeface="Inter Black"/>
              <a:ea typeface="Inter Black"/>
              <a:cs typeface="Inter Black"/>
              <a:sym typeface="Inter Black"/>
            </a:endParaRPr>
          </a:p>
        </p:txBody>
      </p:sp>
      <p:pic>
        <p:nvPicPr>
          <p:cNvPr id="63" name="Google Shape;63;p16" title="DailyPay_Mint_Logo_Primary_RGB_Bright_White_and_Dawn_Orange.png"/>
          <p:cNvPicPr preferRelativeResize="0"/>
          <p:nvPr/>
        </p:nvPicPr>
        <p:blipFill rotWithShape="1">
          <a:blip r:embed="rId4">
            <a:alphaModFix/>
          </a:blip>
          <a:srcRect b="9813" l="0" r="0" t="9821"/>
          <a:stretch/>
        </p:blipFill>
        <p:spPr>
          <a:xfrm>
            <a:off x="238125" y="4705925"/>
            <a:ext cx="906977" cy="219949"/>
          </a:xfrm>
          <a:prstGeom prst="rect">
            <a:avLst/>
          </a:prstGeom>
          <a:noFill/>
          <a:ln>
            <a:noFill/>
          </a:ln>
        </p:spPr>
      </p:pic>
      <p:sp>
        <p:nvSpPr>
          <p:cNvPr id="64" name="Google Shape;64;p16"/>
          <p:cNvSpPr/>
          <p:nvPr/>
        </p:nvSpPr>
        <p:spPr>
          <a:xfrm>
            <a:off x="6157975" y="2820975"/>
            <a:ext cx="4554300" cy="512700"/>
          </a:xfrm>
          <a:prstGeom prst="rect">
            <a:avLst/>
          </a:prstGeom>
          <a:noFill/>
          <a:ln>
            <a:noFill/>
          </a:ln>
        </p:spPr>
        <p:txBody>
          <a:bodyPr anchorCtr="0" anchor="ctr" bIns="45700" lIns="91425" spcFirstLastPara="1" rIns="91425" wrap="square" tIns="45700">
            <a:noAutofit/>
          </a:bodyPr>
          <a:lstStyle/>
          <a:p>
            <a:pPr indent="0" lvl="0" marL="0" rtl="0" algn="l">
              <a:lnSpc>
                <a:spcPct val="105000"/>
              </a:lnSpc>
              <a:spcBef>
                <a:spcPts val="0"/>
              </a:spcBef>
              <a:spcAft>
                <a:spcPts val="0"/>
              </a:spcAft>
              <a:buClr>
                <a:srgbClr val="FFF1E6"/>
              </a:buClr>
              <a:buSzPts val="1200"/>
              <a:buFont typeface="Arial"/>
              <a:buNone/>
            </a:pPr>
            <a:r>
              <a:rPr lang="en" sz="2100">
                <a:solidFill>
                  <a:srgbClr val="FFF1E6"/>
                </a:solidFill>
                <a:latin typeface="Georgia"/>
                <a:ea typeface="Georgia"/>
                <a:cs typeface="Georgia"/>
                <a:sym typeface="Georgia"/>
              </a:rPr>
              <a:t>g</a:t>
            </a:r>
            <a:r>
              <a:rPr lang="en" sz="2100">
                <a:solidFill>
                  <a:srgbClr val="FFF1E6"/>
                </a:solidFill>
                <a:latin typeface="Georgia"/>
                <a:ea typeface="Georgia"/>
                <a:cs typeface="Georgia"/>
                <a:sym typeface="Georgia"/>
              </a:rPr>
              <a:t>etting started</a:t>
            </a:r>
            <a:r>
              <a:rPr lang="en" sz="2100">
                <a:solidFill>
                  <a:schemeClr val="dk1"/>
                </a:solidFill>
                <a:latin typeface="Georgia"/>
                <a:ea typeface="Georgia"/>
                <a:cs typeface="Georgia"/>
                <a:sym typeface="Georgia"/>
              </a:rPr>
              <a:t> </a:t>
            </a:r>
            <a:r>
              <a:rPr lang="en" sz="2100">
                <a:solidFill>
                  <a:srgbClr val="FFF1E6"/>
                </a:solidFill>
                <a:latin typeface="Georgia"/>
                <a:ea typeface="Georgia"/>
                <a:cs typeface="Georgia"/>
                <a:sym typeface="Georgia"/>
              </a:rPr>
              <a:t>with</a:t>
            </a:r>
            <a:endParaRPr i="0" sz="2100" u="none" cap="none" strike="noStrike">
              <a:solidFill>
                <a:schemeClr val="dk1"/>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0001"/>
        </a:solidFill>
      </p:bgPr>
    </p:bg>
    <p:spTree>
      <p:nvGrpSpPr>
        <p:cNvPr id="69" name="Shape 69"/>
        <p:cNvGrpSpPr/>
        <p:nvPr/>
      </p:nvGrpSpPr>
      <p:grpSpPr>
        <a:xfrm>
          <a:off x="0" y="0"/>
          <a:ext cx="0" cy="0"/>
          <a:chOff x="0" y="0"/>
          <a:chExt cx="0" cy="0"/>
        </a:xfrm>
      </p:grpSpPr>
      <p:sp>
        <p:nvSpPr>
          <p:cNvPr id="70" name="Google Shape;70;p17"/>
          <p:cNvSpPr/>
          <p:nvPr/>
        </p:nvSpPr>
        <p:spPr>
          <a:xfrm>
            <a:off x="0" y="4544850"/>
            <a:ext cx="9144000" cy="598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pic>
        <p:nvPicPr>
          <p:cNvPr id="71" name="Google Shape;71;p17" title="DailyPay_Mint_Logo_Primary_RGB_Afternoon_Maroon_and_Dawn_Orange.png"/>
          <p:cNvPicPr preferRelativeResize="0"/>
          <p:nvPr/>
        </p:nvPicPr>
        <p:blipFill rotWithShape="1">
          <a:blip r:embed="rId3">
            <a:alphaModFix/>
          </a:blip>
          <a:srcRect b="9813" l="0" r="0" t="9821"/>
          <a:stretch/>
        </p:blipFill>
        <p:spPr>
          <a:xfrm>
            <a:off x="238125" y="4714575"/>
            <a:ext cx="871301" cy="211300"/>
          </a:xfrm>
          <a:prstGeom prst="rect">
            <a:avLst/>
          </a:prstGeom>
          <a:noFill/>
          <a:ln>
            <a:noFill/>
          </a:ln>
        </p:spPr>
      </p:pic>
      <p:sp>
        <p:nvSpPr>
          <p:cNvPr id="72" name="Google Shape;72;p17"/>
          <p:cNvSpPr/>
          <p:nvPr/>
        </p:nvSpPr>
        <p:spPr>
          <a:xfrm>
            <a:off x="2641891"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 name="Google Shape;73;p17"/>
          <p:cNvSpPr/>
          <p:nvPr/>
        </p:nvSpPr>
        <p:spPr>
          <a:xfrm>
            <a:off x="8087235" y="4091525"/>
            <a:ext cx="888000" cy="9000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 name="Google Shape;74;p17"/>
          <p:cNvSpPr/>
          <p:nvPr/>
        </p:nvSpPr>
        <p:spPr>
          <a:xfrm>
            <a:off x="6079450" y="4328300"/>
            <a:ext cx="2868300" cy="4002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 name="Google Shape;75;p17"/>
          <p:cNvSpPr txBox="1"/>
          <p:nvPr/>
        </p:nvSpPr>
        <p:spPr>
          <a:xfrm>
            <a:off x="5850850" y="4305800"/>
            <a:ext cx="2288700" cy="456900"/>
          </a:xfrm>
          <a:prstGeom prst="rect">
            <a:avLst/>
          </a:prstGeom>
          <a:noFill/>
          <a:ln>
            <a:noFill/>
          </a:ln>
        </p:spPr>
        <p:txBody>
          <a:bodyPr anchorCtr="0" anchor="t" bIns="113375" lIns="113375" spcFirstLastPara="1" rIns="113375" wrap="square" tIns="113375">
            <a:spAutoFit/>
          </a:bodyPr>
          <a:lstStyle/>
          <a:p>
            <a:pPr indent="0" lvl="0" marL="0" rtl="0" algn="r">
              <a:spcBef>
                <a:spcPts val="0"/>
              </a:spcBef>
              <a:spcAft>
                <a:spcPts val="0"/>
              </a:spcAft>
              <a:buNone/>
            </a:pPr>
            <a:r>
              <a:rPr lang="en" sz="600">
                <a:solidFill>
                  <a:srgbClr val="290001"/>
                </a:solidFill>
                <a:latin typeface="Inter"/>
                <a:ea typeface="Inter"/>
                <a:cs typeface="Inter"/>
                <a:sym typeface="Inter"/>
              </a:rPr>
              <a:t>It’s Free to Join 2M+ Using DailyPay</a:t>
            </a:r>
            <a:endParaRPr sz="600">
              <a:solidFill>
                <a:srgbClr val="290001"/>
              </a:solidFill>
              <a:latin typeface="Inter"/>
              <a:ea typeface="Inter"/>
              <a:cs typeface="Inter"/>
              <a:sym typeface="Inter"/>
            </a:endParaRPr>
          </a:p>
          <a:p>
            <a:pPr indent="0" lvl="0" marL="0" rtl="0" algn="r">
              <a:spcBef>
                <a:spcPts val="0"/>
              </a:spcBef>
              <a:spcAft>
                <a:spcPts val="0"/>
              </a:spcAft>
              <a:buNone/>
            </a:pPr>
            <a:r>
              <a:rPr lang="en" sz="881">
                <a:solidFill>
                  <a:srgbClr val="290001"/>
                </a:solidFill>
                <a:latin typeface="Inter Black"/>
                <a:ea typeface="Inter Black"/>
                <a:cs typeface="Inter Black"/>
                <a:sym typeface="Inter Black"/>
              </a:rPr>
              <a:t>Click </a:t>
            </a:r>
            <a:r>
              <a:rPr lang="en" sz="881" u="sng">
                <a:solidFill>
                  <a:schemeClr val="hlink"/>
                </a:solidFill>
                <a:latin typeface="Inter Black"/>
                <a:ea typeface="Inter Black"/>
                <a:cs typeface="Inter Black"/>
                <a:sym typeface="Inter Black"/>
                <a:hlinkClick r:id="rId4"/>
              </a:rPr>
              <a:t>Here</a:t>
            </a:r>
            <a:r>
              <a:rPr lang="en" sz="881">
                <a:solidFill>
                  <a:srgbClr val="290001"/>
                </a:solidFill>
                <a:latin typeface="Inter Black"/>
                <a:ea typeface="Inter Black"/>
                <a:cs typeface="Inter Black"/>
                <a:sym typeface="Inter Black"/>
              </a:rPr>
              <a:t> or </a:t>
            </a:r>
            <a:r>
              <a:rPr lang="en" sz="881">
                <a:solidFill>
                  <a:srgbClr val="290001"/>
                </a:solidFill>
                <a:latin typeface="Inter Black"/>
                <a:ea typeface="Inter Black"/>
                <a:cs typeface="Inter Black"/>
                <a:sym typeface="Inter Black"/>
              </a:rPr>
              <a:t>Scan to Get Started</a:t>
            </a:r>
            <a:endParaRPr sz="881"/>
          </a:p>
        </p:txBody>
      </p:sp>
      <p:sp>
        <p:nvSpPr>
          <p:cNvPr id="76" name="Google Shape;76;p17"/>
          <p:cNvSpPr txBox="1"/>
          <p:nvPr/>
        </p:nvSpPr>
        <p:spPr>
          <a:xfrm>
            <a:off x="65550" y="38465"/>
            <a:ext cx="9012900" cy="469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53">
                <a:solidFill>
                  <a:schemeClr val="lt1"/>
                </a:solidFill>
                <a:latin typeface="Inter Black"/>
                <a:ea typeface="Inter Black"/>
                <a:cs typeface="Inter Black"/>
                <a:sym typeface="Inter Black"/>
              </a:rPr>
              <a:t>DailyPay Introduction Video | Click Play to Watch</a:t>
            </a:r>
            <a:endParaRPr sz="500">
              <a:solidFill>
                <a:schemeClr val="lt1"/>
              </a:solidFill>
              <a:latin typeface="Inter Black"/>
              <a:ea typeface="Inter Black"/>
              <a:cs typeface="Inter Black"/>
              <a:sym typeface="Inter Black"/>
            </a:endParaRPr>
          </a:p>
        </p:txBody>
      </p:sp>
      <p:pic>
        <p:nvPicPr>
          <p:cNvPr id="77" name="Google Shape;77;p17" title="Client_New_Hire_Enrollment_-_070126_QR-code.png"/>
          <p:cNvPicPr preferRelativeResize="0"/>
          <p:nvPr/>
        </p:nvPicPr>
        <p:blipFill>
          <a:blip r:embed="rId5">
            <a:alphaModFix/>
          </a:blip>
          <a:stretch>
            <a:fillRect/>
          </a:stretch>
        </p:blipFill>
        <p:spPr>
          <a:xfrm>
            <a:off x="8143025" y="4153325"/>
            <a:ext cx="776401" cy="776401"/>
          </a:xfrm>
          <a:prstGeom prst="rect">
            <a:avLst/>
          </a:prstGeom>
          <a:noFill/>
          <a:ln>
            <a:noFill/>
          </a:ln>
        </p:spPr>
      </p:pic>
      <p:pic>
        <p:nvPicPr>
          <p:cNvPr descr="https://get.dailypay.com | That two-week wait between paydays? You don't have to live with it. DailyPay lets you access your earned pay ahead of time, so you can cover expenses when they happen, not when the calendar says you can.&#10;&#10;Plus, you get a full financial toolkit:&#10;&#10;Savings tools to set aside funds for your goals&#10;Bill Manager to track upcoming expenses&#10;Perks for discounts on insurance and phone plans&#10;Free credit monitoring&#10;&#10;It's not just early access to your pay. It's tools that help you take control of your money. Learn more at https://get.dailypay.com&#10;–––&#10;Check out the DailyPay App: https://dailypay.app.link/YouTube&#10;Instagram: https://www.instagram.com/dailypay/&#10;TikTok: https://www.tiktok.com/@dailypay&#10;Facebook: https://www.facebook.com/dailypay&#10;X: https://x.com/dailypay" id="78" name="Google Shape;78;p17" title="Why Wait Two Weeks? Access Your Pay On Your Schedule">
            <a:hlinkClick r:id="rId6"/>
          </p:cNvPr>
          <p:cNvPicPr preferRelativeResize="0"/>
          <p:nvPr/>
        </p:nvPicPr>
        <p:blipFill>
          <a:blip r:embed="rId7">
            <a:alphaModFix/>
          </a:blip>
          <a:stretch>
            <a:fillRect/>
          </a:stretch>
        </p:blipFill>
        <p:spPr>
          <a:xfrm>
            <a:off x="1245388" y="498061"/>
            <a:ext cx="6653222" cy="3742438"/>
          </a:xfrm>
          <a:prstGeom prst="rect">
            <a:avLst/>
          </a:prstGeom>
          <a:noFill/>
          <a:ln>
            <a:noFill/>
          </a:ln>
        </p:spPr>
      </p:pic>
      <p:sp>
        <p:nvSpPr>
          <p:cNvPr id="79" name="Google Shape;79;p17"/>
          <p:cNvSpPr txBox="1"/>
          <p:nvPr/>
        </p:nvSpPr>
        <p:spPr>
          <a:xfrm>
            <a:off x="1109425" y="4682700"/>
            <a:ext cx="5418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2"/>
                </a:solidFill>
                <a:latin typeface="Inter"/>
                <a:ea typeface="Inter"/>
                <a:cs typeface="Inter"/>
                <a:sym typeface="Inter"/>
              </a:rPr>
              <a:t>Click </a:t>
            </a:r>
            <a:r>
              <a:rPr lang="en" sz="800" u="sng">
                <a:solidFill>
                  <a:schemeClr val="hlink"/>
                </a:solidFill>
                <a:latin typeface="Inter"/>
                <a:ea typeface="Inter"/>
                <a:cs typeface="Inter"/>
                <a:sym typeface="Inter"/>
                <a:hlinkClick r:id="rId8"/>
              </a:rPr>
              <a:t>here</a:t>
            </a:r>
            <a:r>
              <a:rPr lang="en" sz="800">
                <a:solidFill>
                  <a:schemeClr val="dk2"/>
                </a:solidFill>
                <a:latin typeface="Inter"/>
                <a:ea typeface="Inter"/>
                <a:cs typeface="Inter"/>
                <a:sym typeface="Inter"/>
              </a:rPr>
              <a:t> to access video from Youtube directly</a:t>
            </a:r>
            <a:endParaRPr sz="800">
              <a:solidFill>
                <a:schemeClr val="dk2"/>
              </a:solidFill>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p:nvPr/>
        </p:nvSpPr>
        <p:spPr>
          <a:xfrm>
            <a:off x="303425" y="1223658"/>
            <a:ext cx="4472400" cy="776400"/>
          </a:xfrm>
          <a:prstGeom prst="rect">
            <a:avLst/>
          </a:prstGeom>
          <a:noFill/>
          <a:ln>
            <a:noFill/>
          </a:ln>
        </p:spPr>
        <p:txBody>
          <a:bodyPr anchorCtr="0" anchor="ctr" bIns="45700" lIns="91425" spcFirstLastPara="1" rIns="91425" wrap="square" tIns="45700">
            <a:noAutofit/>
          </a:bodyPr>
          <a:lstStyle/>
          <a:p>
            <a:pPr indent="0" lvl="0" marL="0" marR="0" rtl="0" algn="l">
              <a:lnSpc>
                <a:spcPct val="104988"/>
              </a:lnSpc>
              <a:spcBef>
                <a:spcPts val="0"/>
              </a:spcBef>
              <a:spcAft>
                <a:spcPts val="0"/>
              </a:spcAft>
              <a:buClr>
                <a:srgbClr val="FFFFFF"/>
              </a:buClr>
              <a:buSzPts val="1263"/>
              <a:buFont typeface="Arial"/>
              <a:buNone/>
            </a:pPr>
            <a:r>
              <a:rPr lang="en" sz="1063">
                <a:solidFill>
                  <a:srgbClr val="2A0003"/>
                </a:solidFill>
                <a:latin typeface="Georgia"/>
                <a:ea typeface="Georgia"/>
                <a:cs typeface="Georgia"/>
                <a:sym typeface="Georgia"/>
              </a:rPr>
              <a:t>Included in your benefits package at no cost to you to enroll, you have access to DailyPay, which gives you access to the pay you've earned before payday and other free financial tools.</a:t>
            </a:r>
            <a:endParaRPr sz="1063">
              <a:solidFill>
                <a:srgbClr val="2A0003"/>
              </a:solidFill>
              <a:latin typeface="Georgia"/>
              <a:ea typeface="Georgia"/>
              <a:cs typeface="Georgia"/>
              <a:sym typeface="Georgia"/>
            </a:endParaRPr>
          </a:p>
        </p:txBody>
      </p:sp>
      <p:sp>
        <p:nvSpPr>
          <p:cNvPr id="86" name="Google Shape;86;p18"/>
          <p:cNvSpPr txBox="1"/>
          <p:nvPr/>
        </p:nvSpPr>
        <p:spPr>
          <a:xfrm>
            <a:off x="264275" y="758007"/>
            <a:ext cx="4032000" cy="562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53">
                <a:solidFill>
                  <a:srgbClr val="FF4400"/>
                </a:solidFill>
                <a:latin typeface="Inter Black"/>
                <a:ea typeface="Inter Black"/>
                <a:cs typeface="Inter Black"/>
                <a:sym typeface="Inter Black"/>
              </a:rPr>
              <a:t>Take Control of Your Pay</a:t>
            </a:r>
            <a:endParaRPr sz="1100">
              <a:solidFill>
                <a:srgbClr val="FF4400"/>
              </a:solidFill>
              <a:latin typeface="Inter Black"/>
              <a:ea typeface="Inter Black"/>
              <a:cs typeface="Inter Black"/>
              <a:sym typeface="Inter Black"/>
            </a:endParaRPr>
          </a:p>
        </p:txBody>
      </p:sp>
      <p:sp>
        <p:nvSpPr>
          <p:cNvPr id="87" name="Google Shape;87;p18"/>
          <p:cNvSpPr/>
          <p:nvPr/>
        </p:nvSpPr>
        <p:spPr>
          <a:xfrm rot="5400000">
            <a:off x="894450" y="-759450"/>
            <a:ext cx="338100" cy="2127000"/>
          </a:xfrm>
          <a:prstGeom prst="round2SameRect">
            <a:avLst>
              <a:gd fmla="val 50000" name="adj1"/>
              <a:gd fmla="val 0" name="adj2"/>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 name="Google Shape;88;p18"/>
          <p:cNvSpPr/>
          <p:nvPr/>
        </p:nvSpPr>
        <p:spPr>
          <a:xfrm>
            <a:off x="1798800"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 name="Google Shape;89;p18"/>
          <p:cNvSpPr/>
          <p:nvPr/>
        </p:nvSpPr>
        <p:spPr>
          <a:xfrm>
            <a:off x="1773057" y="28621"/>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600">
                <a:solidFill>
                  <a:schemeClr val="lt1"/>
                </a:solidFill>
                <a:latin typeface="Inter Black"/>
                <a:ea typeface="Inter Black"/>
                <a:cs typeface="Inter Black"/>
                <a:sym typeface="Inter Black"/>
              </a:rPr>
              <a:t>?</a:t>
            </a:r>
            <a:endParaRPr i="0" sz="1600" u="none" cap="none" strike="noStrike">
              <a:solidFill>
                <a:schemeClr val="lt1"/>
              </a:solidFill>
              <a:latin typeface="Inter Black"/>
              <a:ea typeface="Inter Black"/>
              <a:cs typeface="Inter Black"/>
              <a:sym typeface="Inter Black"/>
            </a:endParaRPr>
          </a:p>
        </p:txBody>
      </p:sp>
      <p:sp>
        <p:nvSpPr>
          <p:cNvPr id="90" name="Google Shape;90;p18"/>
          <p:cNvSpPr/>
          <p:nvPr/>
        </p:nvSpPr>
        <p:spPr>
          <a:xfrm>
            <a:off x="264268" y="203825"/>
            <a:ext cx="1534500" cy="193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rgbClr val="2A0003"/>
                </a:solidFill>
                <a:latin typeface="Inter Black"/>
                <a:ea typeface="Inter Black"/>
                <a:cs typeface="Inter Black"/>
                <a:sym typeface="Inter Black"/>
              </a:rPr>
              <a:t>What is DailyPay?</a:t>
            </a:r>
            <a:endParaRPr i="0" sz="1100" u="none" cap="none" strike="noStrike">
              <a:solidFill>
                <a:srgbClr val="2A0003"/>
              </a:solidFill>
              <a:latin typeface="Inter Black"/>
              <a:ea typeface="Inter Black"/>
              <a:cs typeface="Inter Black"/>
              <a:sym typeface="Inter Black"/>
            </a:endParaRPr>
          </a:p>
        </p:txBody>
      </p:sp>
      <p:sp>
        <p:nvSpPr>
          <p:cNvPr id="91" name="Google Shape;91;p18"/>
          <p:cNvSpPr/>
          <p:nvPr/>
        </p:nvSpPr>
        <p:spPr>
          <a:xfrm>
            <a:off x="366575" y="1982345"/>
            <a:ext cx="4347000" cy="22179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 name="Google Shape;92;p18"/>
          <p:cNvSpPr txBox="1"/>
          <p:nvPr/>
        </p:nvSpPr>
        <p:spPr>
          <a:xfrm>
            <a:off x="430459" y="2065196"/>
            <a:ext cx="4312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4400"/>
                </a:solidFill>
                <a:latin typeface="Inter Black"/>
                <a:ea typeface="Inter Black"/>
                <a:cs typeface="Inter Black"/>
                <a:sym typeface="Inter Black"/>
              </a:rPr>
              <a:t>On-Demand Pay</a:t>
            </a:r>
            <a:endParaRPr>
              <a:solidFill>
                <a:srgbClr val="FF4400"/>
              </a:solidFill>
              <a:latin typeface="Inter Black"/>
              <a:ea typeface="Inter Black"/>
              <a:cs typeface="Inter Black"/>
              <a:sym typeface="Inter Black"/>
            </a:endParaRPr>
          </a:p>
        </p:txBody>
      </p:sp>
      <p:pic>
        <p:nvPicPr>
          <p:cNvPr id="93" name="Google Shape;93;p18" title="Orange Phone Mock No Card.png"/>
          <p:cNvPicPr preferRelativeResize="0"/>
          <p:nvPr/>
        </p:nvPicPr>
        <p:blipFill rotWithShape="1">
          <a:blip r:embed="rId3">
            <a:alphaModFix/>
          </a:blip>
          <a:srcRect b="0" l="34774" r="20815" t="16227"/>
          <a:stretch/>
        </p:blipFill>
        <p:spPr>
          <a:xfrm>
            <a:off x="5052350" y="0"/>
            <a:ext cx="4091648" cy="5143501"/>
          </a:xfrm>
          <a:prstGeom prst="rect">
            <a:avLst/>
          </a:prstGeom>
          <a:noFill/>
          <a:ln>
            <a:noFill/>
          </a:ln>
        </p:spPr>
      </p:pic>
      <p:sp>
        <p:nvSpPr>
          <p:cNvPr id="94" name="Google Shape;94;p18"/>
          <p:cNvSpPr txBox="1"/>
          <p:nvPr/>
        </p:nvSpPr>
        <p:spPr>
          <a:xfrm>
            <a:off x="442760" y="2320308"/>
            <a:ext cx="41763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latin typeface="Inter"/>
                <a:ea typeface="Inter"/>
                <a:cs typeface="Inter"/>
                <a:sym typeface="Inter"/>
              </a:rPr>
              <a:t>As you work, your earnings grow and become an available balance you can transfer before payday. From controlling your cash flow to unexpected expenses, DailyPay has you covered.</a:t>
            </a:r>
            <a:endParaRPr sz="1000">
              <a:latin typeface="Inter"/>
              <a:ea typeface="Inter"/>
              <a:cs typeface="Inter"/>
              <a:sym typeface="Inter"/>
            </a:endParaRPr>
          </a:p>
        </p:txBody>
      </p:sp>
      <p:sp>
        <p:nvSpPr>
          <p:cNvPr id="95" name="Google Shape;95;p18"/>
          <p:cNvSpPr txBox="1"/>
          <p:nvPr/>
        </p:nvSpPr>
        <p:spPr>
          <a:xfrm>
            <a:off x="714487" y="2955860"/>
            <a:ext cx="3913500" cy="109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latin typeface="Inter"/>
                <a:ea typeface="Inter"/>
                <a:cs typeface="Inter"/>
                <a:sym typeface="Inter"/>
              </a:rPr>
              <a:t>It’s money you’ve already earned early so, there’s no interest, repayment, or debt</a:t>
            </a:r>
            <a:endParaRPr sz="900">
              <a:solidFill>
                <a:schemeClr val="dk1"/>
              </a:solidFill>
              <a:latin typeface="Inter"/>
              <a:ea typeface="Inter"/>
              <a:cs typeface="Inter"/>
              <a:sym typeface="Inter"/>
            </a:endParaRPr>
          </a:p>
          <a:p>
            <a:pPr indent="0" lvl="0" marL="0" rtl="0" algn="l">
              <a:spcBef>
                <a:spcPts val="1400"/>
              </a:spcBef>
              <a:spcAft>
                <a:spcPts val="0"/>
              </a:spcAft>
              <a:buNone/>
            </a:pPr>
            <a:r>
              <a:rPr lang="en" sz="900">
                <a:solidFill>
                  <a:schemeClr val="dk1"/>
                </a:solidFill>
                <a:latin typeface="Inter"/>
                <a:ea typeface="Inter"/>
                <a:cs typeface="Inter"/>
                <a:sym typeface="Inter"/>
              </a:rPr>
              <a:t>Transfer instantly for less than $4 or next-business day for no-fee</a:t>
            </a:r>
            <a:endParaRPr>
              <a:solidFill>
                <a:schemeClr val="dk1"/>
              </a:solidFill>
              <a:latin typeface="Inter"/>
              <a:ea typeface="Inter"/>
              <a:cs typeface="Inter"/>
              <a:sym typeface="Inter"/>
            </a:endParaRPr>
          </a:p>
          <a:p>
            <a:pPr indent="0" lvl="0" marL="0" rtl="0" algn="l">
              <a:spcBef>
                <a:spcPts val="1400"/>
              </a:spcBef>
              <a:spcAft>
                <a:spcPts val="1400"/>
              </a:spcAft>
              <a:buNone/>
            </a:pPr>
            <a:r>
              <a:rPr lang="en" sz="900">
                <a:solidFill>
                  <a:schemeClr val="dk1"/>
                </a:solidFill>
                <a:latin typeface="Inter"/>
                <a:ea typeface="Inter"/>
                <a:cs typeface="Inter"/>
                <a:sym typeface="Inter"/>
              </a:rPr>
              <a:t>Track your earnings after every shift you work</a:t>
            </a:r>
            <a:endParaRPr sz="900">
              <a:solidFill>
                <a:schemeClr val="dk1"/>
              </a:solidFill>
              <a:latin typeface="Inter"/>
              <a:ea typeface="Inter"/>
              <a:cs typeface="Inter"/>
              <a:sym typeface="Inter"/>
            </a:endParaRPr>
          </a:p>
        </p:txBody>
      </p:sp>
      <p:sp>
        <p:nvSpPr>
          <p:cNvPr id="96" name="Google Shape;96;p18"/>
          <p:cNvSpPr/>
          <p:nvPr/>
        </p:nvSpPr>
        <p:spPr>
          <a:xfrm>
            <a:off x="545784" y="3015376"/>
            <a:ext cx="193800" cy="1938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 name="Google Shape;97;p18"/>
          <p:cNvSpPr/>
          <p:nvPr/>
        </p:nvSpPr>
        <p:spPr>
          <a:xfrm>
            <a:off x="491736" y="2837524"/>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chemeClr val="lt1"/>
                </a:solidFill>
                <a:latin typeface="Inter Black"/>
                <a:ea typeface="Inter Black"/>
                <a:cs typeface="Inter Black"/>
                <a:sym typeface="Inter Black"/>
              </a:rPr>
              <a:t>✔</a:t>
            </a:r>
            <a:endParaRPr i="0" sz="1100" u="none" cap="none" strike="noStrike">
              <a:solidFill>
                <a:schemeClr val="lt1"/>
              </a:solidFill>
              <a:latin typeface="Inter Black"/>
              <a:ea typeface="Inter Black"/>
              <a:cs typeface="Inter Black"/>
              <a:sym typeface="Inter Black"/>
            </a:endParaRPr>
          </a:p>
        </p:txBody>
      </p:sp>
      <p:sp>
        <p:nvSpPr>
          <p:cNvPr id="98" name="Google Shape;98;p18"/>
          <p:cNvSpPr/>
          <p:nvPr/>
        </p:nvSpPr>
        <p:spPr>
          <a:xfrm>
            <a:off x="545784" y="3452162"/>
            <a:ext cx="193800" cy="1938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 name="Google Shape;99;p18"/>
          <p:cNvSpPr/>
          <p:nvPr/>
        </p:nvSpPr>
        <p:spPr>
          <a:xfrm>
            <a:off x="491736" y="3274310"/>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chemeClr val="lt1"/>
                </a:solidFill>
                <a:latin typeface="Inter Black"/>
                <a:ea typeface="Inter Black"/>
                <a:cs typeface="Inter Black"/>
                <a:sym typeface="Inter Black"/>
              </a:rPr>
              <a:t>✔</a:t>
            </a:r>
            <a:endParaRPr i="0" sz="1100" u="none" cap="none" strike="noStrike">
              <a:solidFill>
                <a:schemeClr val="lt1"/>
              </a:solidFill>
              <a:latin typeface="Inter Black"/>
              <a:ea typeface="Inter Black"/>
              <a:cs typeface="Inter Black"/>
              <a:sym typeface="Inter Black"/>
            </a:endParaRPr>
          </a:p>
        </p:txBody>
      </p:sp>
      <p:sp>
        <p:nvSpPr>
          <p:cNvPr id="100" name="Google Shape;100;p18"/>
          <p:cNvSpPr/>
          <p:nvPr/>
        </p:nvSpPr>
        <p:spPr>
          <a:xfrm>
            <a:off x="554681" y="3769406"/>
            <a:ext cx="193800" cy="1938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1" name="Google Shape;101;p18"/>
          <p:cNvSpPr/>
          <p:nvPr/>
        </p:nvSpPr>
        <p:spPr>
          <a:xfrm>
            <a:off x="500633" y="3591554"/>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chemeClr val="lt1"/>
                </a:solidFill>
                <a:latin typeface="Inter Black"/>
                <a:ea typeface="Inter Black"/>
                <a:cs typeface="Inter Black"/>
                <a:sym typeface="Inter Black"/>
              </a:rPr>
              <a:t>✔</a:t>
            </a:r>
            <a:endParaRPr i="0" sz="1100" u="none" cap="none" strike="noStrike">
              <a:solidFill>
                <a:schemeClr val="lt1"/>
              </a:solidFill>
              <a:latin typeface="Inter Black"/>
              <a:ea typeface="Inter Black"/>
              <a:cs typeface="Inter Black"/>
              <a:sym typeface="Inter Black"/>
            </a:endParaRPr>
          </a:p>
        </p:txBody>
      </p:sp>
      <p:sp>
        <p:nvSpPr>
          <p:cNvPr id="102" name="Google Shape;102;p18"/>
          <p:cNvSpPr txBox="1"/>
          <p:nvPr/>
        </p:nvSpPr>
        <p:spPr>
          <a:xfrm>
            <a:off x="299586" y="4220693"/>
            <a:ext cx="46179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700">
                <a:solidFill>
                  <a:srgbClr val="2A0003"/>
                </a:solidFill>
                <a:latin typeface="Inter"/>
                <a:ea typeface="Inter"/>
                <a:cs typeface="Inter"/>
                <a:sym typeface="Inter"/>
              </a:rPr>
              <a:t>Y</a:t>
            </a:r>
            <a:r>
              <a:rPr i="1" lang="en" sz="700">
                <a:solidFill>
                  <a:srgbClr val="2A0003"/>
                </a:solidFill>
                <a:latin typeface="Inter"/>
                <a:ea typeface="Inter"/>
                <a:cs typeface="Inter"/>
                <a:sym typeface="Inter"/>
              </a:rPr>
              <a:t>our security is DailyPay's priority. Your data &amp; information are never shared without your permission.</a:t>
            </a:r>
            <a:endParaRPr sz="1200">
              <a:solidFill>
                <a:srgbClr val="2A0003"/>
              </a:solidFill>
            </a:endParaRPr>
          </a:p>
        </p:txBody>
      </p:sp>
      <p:sp>
        <p:nvSpPr>
          <p:cNvPr id="103" name="Google Shape;103;p18"/>
          <p:cNvSpPr txBox="1"/>
          <p:nvPr/>
        </p:nvSpPr>
        <p:spPr>
          <a:xfrm>
            <a:off x="1075051" y="4641716"/>
            <a:ext cx="3809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solidFill>
                  <a:srgbClr val="333333"/>
                </a:solidFill>
                <a:highlight>
                  <a:srgbClr val="FFFFFF"/>
                </a:highlight>
                <a:latin typeface="Inter"/>
                <a:ea typeface="Inter"/>
                <a:cs typeface="Inter"/>
                <a:sym typeface="Inter"/>
              </a:rPr>
              <a:t>For Connecticut residents: Due to local earned wage access regulations, these services may be unavailable or limited. For more details, please review this </a:t>
            </a:r>
            <a:r>
              <a:rPr lang="en" sz="600" u="sng">
                <a:solidFill>
                  <a:srgbClr val="1155CC"/>
                </a:solidFill>
                <a:highlight>
                  <a:srgbClr val="FFFFFF"/>
                </a:highlight>
                <a:latin typeface="Inter"/>
                <a:ea typeface="Inter"/>
                <a:cs typeface="Inter"/>
                <a:sym typeface="Inter"/>
                <a:hlinkClick r:id="rId4">
                  <a:extLst>
                    <a:ext uri="{A12FA001-AC4F-418D-AE19-62706E023703}">
                      <ahyp:hlinkClr val="tx"/>
                    </a:ext>
                  </a:extLst>
                </a:hlinkClick>
              </a:rPr>
              <a:t>Help Center article</a:t>
            </a:r>
            <a:r>
              <a:rPr lang="en" sz="600">
                <a:solidFill>
                  <a:srgbClr val="333333"/>
                </a:solidFill>
                <a:highlight>
                  <a:srgbClr val="FFFFFF"/>
                </a:highlight>
                <a:latin typeface="Inter"/>
                <a:ea typeface="Inter"/>
                <a:cs typeface="Inter"/>
                <a:sym typeface="Inter"/>
              </a:rPr>
              <a:t>.</a:t>
            </a:r>
            <a:endParaRPr sz="600">
              <a:latin typeface="Inter"/>
              <a:ea typeface="Inter"/>
              <a:cs typeface="Inter"/>
              <a:sym typeface="Inter"/>
            </a:endParaRPr>
          </a:p>
        </p:txBody>
      </p:sp>
      <p:sp>
        <p:nvSpPr>
          <p:cNvPr id="104" name="Google Shape;104;p18"/>
          <p:cNvSpPr/>
          <p:nvPr/>
        </p:nvSpPr>
        <p:spPr>
          <a:xfrm>
            <a:off x="8087235" y="4091525"/>
            <a:ext cx="888000" cy="9000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 name="Google Shape;105;p18"/>
          <p:cNvSpPr/>
          <p:nvPr/>
        </p:nvSpPr>
        <p:spPr>
          <a:xfrm>
            <a:off x="6079450" y="4328300"/>
            <a:ext cx="2868300" cy="4002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 name="Google Shape;106;p18"/>
          <p:cNvSpPr txBox="1"/>
          <p:nvPr/>
        </p:nvSpPr>
        <p:spPr>
          <a:xfrm>
            <a:off x="5850850" y="4305800"/>
            <a:ext cx="2288700" cy="456900"/>
          </a:xfrm>
          <a:prstGeom prst="rect">
            <a:avLst/>
          </a:prstGeom>
          <a:noFill/>
          <a:ln>
            <a:noFill/>
          </a:ln>
        </p:spPr>
        <p:txBody>
          <a:bodyPr anchorCtr="0" anchor="t" bIns="113375" lIns="113375" spcFirstLastPara="1" rIns="113375" wrap="square" tIns="113375">
            <a:spAutoFit/>
          </a:bodyPr>
          <a:lstStyle/>
          <a:p>
            <a:pPr indent="0" lvl="0" marL="0" rtl="0" algn="r">
              <a:spcBef>
                <a:spcPts val="0"/>
              </a:spcBef>
              <a:spcAft>
                <a:spcPts val="0"/>
              </a:spcAft>
              <a:buNone/>
            </a:pPr>
            <a:r>
              <a:rPr lang="en" sz="600">
                <a:solidFill>
                  <a:srgbClr val="290001"/>
                </a:solidFill>
                <a:latin typeface="Inter"/>
                <a:ea typeface="Inter"/>
                <a:cs typeface="Inter"/>
                <a:sym typeface="Inter"/>
              </a:rPr>
              <a:t>It’s Free to Join 2M+ Using DailyPay</a:t>
            </a:r>
            <a:endParaRPr sz="600">
              <a:solidFill>
                <a:srgbClr val="290001"/>
              </a:solidFill>
              <a:latin typeface="Inter"/>
              <a:ea typeface="Inter"/>
              <a:cs typeface="Inter"/>
              <a:sym typeface="Inter"/>
            </a:endParaRPr>
          </a:p>
          <a:p>
            <a:pPr indent="0" lvl="0" marL="0" rtl="0" algn="r">
              <a:spcBef>
                <a:spcPts val="0"/>
              </a:spcBef>
              <a:spcAft>
                <a:spcPts val="0"/>
              </a:spcAft>
              <a:buNone/>
            </a:pPr>
            <a:r>
              <a:rPr lang="en" sz="881">
                <a:solidFill>
                  <a:srgbClr val="290001"/>
                </a:solidFill>
                <a:latin typeface="Inter Black"/>
                <a:ea typeface="Inter Black"/>
                <a:cs typeface="Inter Black"/>
                <a:sym typeface="Inter Black"/>
              </a:rPr>
              <a:t>Click </a:t>
            </a:r>
            <a:r>
              <a:rPr lang="en" sz="881" u="sng">
                <a:solidFill>
                  <a:schemeClr val="hlink"/>
                </a:solidFill>
                <a:latin typeface="Inter Black"/>
                <a:ea typeface="Inter Black"/>
                <a:cs typeface="Inter Black"/>
                <a:sym typeface="Inter Black"/>
                <a:hlinkClick r:id="rId5"/>
              </a:rPr>
              <a:t>Here</a:t>
            </a:r>
            <a:r>
              <a:rPr lang="en" sz="881">
                <a:solidFill>
                  <a:srgbClr val="290001"/>
                </a:solidFill>
                <a:latin typeface="Inter Black"/>
                <a:ea typeface="Inter Black"/>
                <a:cs typeface="Inter Black"/>
                <a:sym typeface="Inter Black"/>
              </a:rPr>
              <a:t> or Scan to Get Started</a:t>
            </a:r>
            <a:endParaRPr sz="881"/>
          </a:p>
        </p:txBody>
      </p:sp>
      <p:pic>
        <p:nvPicPr>
          <p:cNvPr id="107" name="Google Shape;107;p18" title="Client_New_Hire_Enrollment_-_070126_QR-code.png"/>
          <p:cNvPicPr preferRelativeResize="0"/>
          <p:nvPr/>
        </p:nvPicPr>
        <p:blipFill>
          <a:blip r:embed="rId6">
            <a:alphaModFix/>
          </a:blip>
          <a:stretch>
            <a:fillRect/>
          </a:stretch>
        </p:blipFill>
        <p:spPr>
          <a:xfrm>
            <a:off x="8143025" y="4153325"/>
            <a:ext cx="776401" cy="7764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0001"/>
        </a:solidFill>
      </p:bgPr>
    </p:bg>
    <p:spTree>
      <p:nvGrpSpPr>
        <p:cNvPr id="112" name="Shape 112"/>
        <p:cNvGrpSpPr/>
        <p:nvPr/>
      </p:nvGrpSpPr>
      <p:grpSpPr>
        <a:xfrm>
          <a:off x="0" y="0"/>
          <a:ext cx="0" cy="0"/>
          <a:chOff x="0" y="0"/>
          <a:chExt cx="0" cy="0"/>
        </a:xfrm>
      </p:grpSpPr>
      <p:sp>
        <p:nvSpPr>
          <p:cNvPr id="113" name="Google Shape;113;p19"/>
          <p:cNvSpPr/>
          <p:nvPr/>
        </p:nvSpPr>
        <p:spPr>
          <a:xfrm>
            <a:off x="238125" y="529636"/>
            <a:ext cx="10344000" cy="6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4C00"/>
              </a:buClr>
              <a:buSzPts val="1953"/>
              <a:buFont typeface="Arial"/>
              <a:buNone/>
            </a:pPr>
            <a:r>
              <a:rPr lang="en" sz="1953">
                <a:solidFill>
                  <a:srgbClr val="FFF1E6"/>
                </a:solidFill>
                <a:latin typeface="Inter Black"/>
                <a:ea typeface="Inter Black"/>
                <a:cs typeface="Inter Black"/>
                <a:sym typeface="Inter Black"/>
              </a:rPr>
              <a:t>All of your </a:t>
            </a:r>
            <a:r>
              <a:rPr lang="en" sz="1953">
                <a:solidFill>
                  <a:srgbClr val="FF4C00"/>
                </a:solidFill>
                <a:latin typeface="Inter Black"/>
                <a:ea typeface="Inter Black"/>
                <a:cs typeface="Inter Black"/>
                <a:sym typeface="Inter Black"/>
              </a:rPr>
              <a:t>Free Financial Tools</a:t>
            </a:r>
            <a:r>
              <a:rPr lang="en" sz="1953">
                <a:solidFill>
                  <a:srgbClr val="FFF1E6"/>
                </a:solidFill>
                <a:latin typeface="Inter Black"/>
                <a:ea typeface="Inter Black"/>
                <a:cs typeface="Inter Black"/>
                <a:sym typeface="Inter Black"/>
              </a:rPr>
              <a:t>. All in </a:t>
            </a:r>
            <a:r>
              <a:rPr lang="en" sz="1953">
                <a:solidFill>
                  <a:srgbClr val="FF4C00"/>
                </a:solidFill>
                <a:latin typeface="Inter Black"/>
                <a:ea typeface="Inter Black"/>
                <a:cs typeface="Inter Black"/>
                <a:sym typeface="Inter Black"/>
              </a:rPr>
              <a:t>One Place</a:t>
            </a:r>
            <a:r>
              <a:rPr lang="en" sz="1953">
                <a:solidFill>
                  <a:srgbClr val="FFF1E6"/>
                </a:solidFill>
                <a:latin typeface="Inter Black"/>
                <a:ea typeface="Inter Black"/>
                <a:cs typeface="Inter Black"/>
                <a:sym typeface="Inter Black"/>
              </a:rPr>
              <a:t>.</a:t>
            </a:r>
            <a:endParaRPr i="0" sz="1953" u="none" cap="none" strike="noStrike">
              <a:solidFill>
                <a:schemeClr val="dk1"/>
              </a:solidFill>
              <a:latin typeface="Inter Black"/>
              <a:ea typeface="Inter Black"/>
              <a:cs typeface="Inter Black"/>
              <a:sym typeface="Inter Black"/>
            </a:endParaRPr>
          </a:p>
        </p:txBody>
      </p:sp>
      <p:sp>
        <p:nvSpPr>
          <p:cNvPr id="114" name="Google Shape;114;p19"/>
          <p:cNvSpPr/>
          <p:nvPr/>
        </p:nvSpPr>
        <p:spPr>
          <a:xfrm rot="5400000">
            <a:off x="1419796" y="-1296000"/>
            <a:ext cx="338100" cy="3200100"/>
          </a:xfrm>
          <a:prstGeom prst="round2SameRect">
            <a:avLst>
              <a:gd fmla="val 50000" name="adj1"/>
              <a:gd fmla="val 0" name="adj2"/>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5" name="Google Shape;115;p19"/>
          <p:cNvSpPr/>
          <p:nvPr/>
        </p:nvSpPr>
        <p:spPr>
          <a:xfrm>
            <a:off x="2860709"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 name="Google Shape;116;p19"/>
          <p:cNvSpPr/>
          <p:nvPr/>
        </p:nvSpPr>
        <p:spPr>
          <a:xfrm>
            <a:off x="2834965" y="28621"/>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600">
                <a:solidFill>
                  <a:schemeClr val="lt1"/>
                </a:solidFill>
                <a:latin typeface="Inter Black"/>
                <a:ea typeface="Inter Black"/>
                <a:cs typeface="Inter Black"/>
                <a:sym typeface="Inter Black"/>
              </a:rPr>
              <a:t>?</a:t>
            </a:r>
            <a:endParaRPr i="0" sz="1600" u="none" cap="none" strike="noStrike">
              <a:solidFill>
                <a:schemeClr val="lt1"/>
              </a:solidFill>
              <a:latin typeface="Inter Black"/>
              <a:ea typeface="Inter Black"/>
              <a:cs typeface="Inter Black"/>
              <a:sym typeface="Inter Black"/>
            </a:endParaRPr>
          </a:p>
        </p:txBody>
      </p:sp>
      <p:sp>
        <p:nvSpPr>
          <p:cNvPr id="117" name="Google Shape;117;p19"/>
          <p:cNvSpPr/>
          <p:nvPr/>
        </p:nvSpPr>
        <p:spPr>
          <a:xfrm>
            <a:off x="264263" y="203824"/>
            <a:ext cx="3764100" cy="193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rgbClr val="2A0003"/>
                </a:solidFill>
                <a:latin typeface="Inter Black"/>
                <a:ea typeface="Inter Black"/>
                <a:cs typeface="Inter Black"/>
                <a:sym typeface="Inter Black"/>
              </a:rPr>
              <a:t>What are all my DailyPay benefits?</a:t>
            </a:r>
            <a:endParaRPr i="0" sz="1100" u="none" cap="none" strike="noStrike">
              <a:solidFill>
                <a:srgbClr val="2A0003"/>
              </a:solidFill>
              <a:latin typeface="Inter Black"/>
              <a:ea typeface="Inter Black"/>
              <a:cs typeface="Inter Black"/>
              <a:sym typeface="Inter Black"/>
            </a:endParaRPr>
          </a:p>
        </p:txBody>
      </p:sp>
      <p:sp>
        <p:nvSpPr>
          <p:cNvPr id="118" name="Google Shape;118;p19"/>
          <p:cNvSpPr/>
          <p:nvPr/>
        </p:nvSpPr>
        <p:spPr>
          <a:xfrm>
            <a:off x="319025" y="1252005"/>
            <a:ext cx="3977700" cy="7386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19" name="Google Shape;119;p19"/>
          <p:cNvSpPr/>
          <p:nvPr/>
        </p:nvSpPr>
        <p:spPr>
          <a:xfrm>
            <a:off x="319025" y="2216755"/>
            <a:ext cx="3977700" cy="7386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0" name="Google Shape;120;p19"/>
          <p:cNvSpPr/>
          <p:nvPr/>
        </p:nvSpPr>
        <p:spPr>
          <a:xfrm>
            <a:off x="319025" y="3185004"/>
            <a:ext cx="3977700" cy="7386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1" name="Google Shape;121;p19"/>
          <p:cNvSpPr/>
          <p:nvPr/>
        </p:nvSpPr>
        <p:spPr>
          <a:xfrm>
            <a:off x="4585525" y="1252005"/>
            <a:ext cx="3977700" cy="7386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2" name="Google Shape;122;p19"/>
          <p:cNvSpPr/>
          <p:nvPr/>
        </p:nvSpPr>
        <p:spPr>
          <a:xfrm>
            <a:off x="4585525" y="2216753"/>
            <a:ext cx="3977700" cy="7386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3" name="Google Shape;123;p19"/>
          <p:cNvSpPr/>
          <p:nvPr/>
        </p:nvSpPr>
        <p:spPr>
          <a:xfrm>
            <a:off x="4585525" y="3185000"/>
            <a:ext cx="3977700" cy="7386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4" name="Google Shape;124;p19"/>
          <p:cNvSpPr txBox="1"/>
          <p:nvPr/>
        </p:nvSpPr>
        <p:spPr>
          <a:xfrm>
            <a:off x="926458" y="1294207"/>
            <a:ext cx="3370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On-Demand Pay</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DailyPay converts pay you’ve earned into a balance you can transfer</a:t>
            </a:r>
            <a:r>
              <a:rPr lang="en" sz="983">
                <a:solidFill>
                  <a:srgbClr val="290001"/>
                </a:solidFill>
                <a:latin typeface="Inter"/>
                <a:ea typeface="Inter"/>
                <a:cs typeface="Inter"/>
                <a:sym typeface="Inter"/>
              </a:rPr>
              <a:t> </a:t>
            </a:r>
            <a:r>
              <a:rPr lang="en" sz="983">
                <a:solidFill>
                  <a:srgbClr val="290001"/>
                </a:solidFill>
                <a:latin typeface="Inter"/>
                <a:ea typeface="Inter"/>
                <a:cs typeface="Inter"/>
                <a:sym typeface="Inter"/>
              </a:rPr>
              <a:t>before your payday.</a:t>
            </a:r>
            <a:endParaRPr sz="983">
              <a:solidFill>
                <a:srgbClr val="290001"/>
              </a:solidFill>
              <a:latin typeface="Inter"/>
              <a:ea typeface="Inter"/>
              <a:cs typeface="Inter"/>
              <a:sym typeface="Inter"/>
            </a:endParaRPr>
          </a:p>
        </p:txBody>
      </p:sp>
      <p:pic>
        <p:nvPicPr>
          <p:cNvPr id="125" name="Google Shape;125;p19" title="Group 2147209734.png"/>
          <p:cNvPicPr preferRelativeResize="0"/>
          <p:nvPr/>
        </p:nvPicPr>
        <p:blipFill>
          <a:blip r:embed="rId3">
            <a:alphaModFix/>
          </a:blip>
          <a:stretch>
            <a:fillRect/>
          </a:stretch>
        </p:blipFill>
        <p:spPr>
          <a:xfrm>
            <a:off x="378289" y="1402570"/>
            <a:ext cx="548177" cy="437568"/>
          </a:xfrm>
          <a:prstGeom prst="rect">
            <a:avLst/>
          </a:prstGeom>
          <a:noFill/>
          <a:ln>
            <a:noFill/>
          </a:ln>
        </p:spPr>
      </p:pic>
      <p:sp>
        <p:nvSpPr>
          <p:cNvPr id="126" name="Google Shape;126;p19"/>
          <p:cNvSpPr txBox="1"/>
          <p:nvPr/>
        </p:nvSpPr>
        <p:spPr>
          <a:xfrm>
            <a:off x="5196290" y="1294207"/>
            <a:ext cx="3229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Discounts &amp; Offers</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Get exclusive discounted offers on essentials like gas, groceries, and more.</a:t>
            </a:r>
            <a:endParaRPr sz="1030">
              <a:solidFill>
                <a:srgbClr val="290001"/>
              </a:solidFill>
              <a:latin typeface="Inter"/>
              <a:ea typeface="Inter"/>
              <a:cs typeface="Inter"/>
              <a:sym typeface="Inter"/>
            </a:endParaRPr>
          </a:p>
        </p:txBody>
      </p:sp>
      <p:sp>
        <p:nvSpPr>
          <p:cNvPr id="127" name="Google Shape;127;p19"/>
          <p:cNvSpPr txBox="1"/>
          <p:nvPr/>
        </p:nvSpPr>
        <p:spPr>
          <a:xfrm>
            <a:off x="926458" y="2255472"/>
            <a:ext cx="32610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Clr>
                <a:schemeClr val="dk1"/>
              </a:buClr>
              <a:buSzPts val="1030"/>
              <a:buFont typeface="Arial"/>
              <a:buNone/>
            </a:pPr>
            <a:r>
              <a:rPr lang="en" sz="1124">
                <a:solidFill>
                  <a:srgbClr val="290001"/>
                </a:solidFill>
                <a:latin typeface="Inter Black"/>
                <a:ea typeface="Inter Black"/>
                <a:cs typeface="Inter Black"/>
                <a:sym typeface="Inter Black"/>
              </a:rPr>
              <a:t>Pay Tracking</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Clr>
                <a:schemeClr val="dk1"/>
              </a:buClr>
              <a:buSzPts val="1030"/>
              <a:buFont typeface="Arial"/>
              <a:buNone/>
            </a:pPr>
            <a:r>
              <a:rPr lang="en" sz="983">
                <a:solidFill>
                  <a:srgbClr val="290001"/>
                </a:solidFill>
                <a:latin typeface="Inter"/>
                <a:ea typeface="Inter"/>
                <a:cs typeface="Inter"/>
                <a:sym typeface="Inter"/>
              </a:rPr>
              <a:t>Stay on top of your pay by seeing how much you’ve made after every shift and with every paycheck.</a:t>
            </a:r>
            <a:endParaRPr sz="983">
              <a:solidFill>
                <a:srgbClr val="290001"/>
              </a:solidFill>
              <a:latin typeface="Inter Black"/>
              <a:ea typeface="Inter Black"/>
              <a:cs typeface="Inter Black"/>
              <a:sym typeface="Inter Black"/>
            </a:endParaRPr>
          </a:p>
        </p:txBody>
      </p:sp>
      <p:sp>
        <p:nvSpPr>
          <p:cNvPr id="128" name="Google Shape;128;p19"/>
          <p:cNvSpPr txBox="1"/>
          <p:nvPr/>
        </p:nvSpPr>
        <p:spPr>
          <a:xfrm>
            <a:off x="5196290" y="2255475"/>
            <a:ext cx="3370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Credit Monitoring</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See what impacts your credit score, track your progress, and check for signs of fraud for free.</a:t>
            </a:r>
            <a:endParaRPr sz="983">
              <a:solidFill>
                <a:srgbClr val="290001"/>
              </a:solidFill>
              <a:latin typeface="Inter"/>
              <a:ea typeface="Inter"/>
              <a:cs typeface="Inter"/>
              <a:sym typeface="Inter"/>
            </a:endParaRPr>
          </a:p>
        </p:txBody>
      </p:sp>
      <p:sp>
        <p:nvSpPr>
          <p:cNvPr id="129" name="Google Shape;129;p19"/>
          <p:cNvSpPr txBox="1"/>
          <p:nvPr/>
        </p:nvSpPr>
        <p:spPr>
          <a:xfrm>
            <a:off x="926458" y="3222796"/>
            <a:ext cx="3370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Plan &amp; Save</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Send money from your paycheck to any savings account, 100% free - no hidden fees.</a:t>
            </a:r>
            <a:endParaRPr sz="983">
              <a:solidFill>
                <a:srgbClr val="290001"/>
              </a:solidFill>
              <a:latin typeface="Inter"/>
              <a:ea typeface="Inter"/>
              <a:cs typeface="Inter"/>
              <a:sym typeface="Inter"/>
            </a:endParaRPr>
          </a:p>
        </p:txBody>
      </p:sp>
      <p:sp>
        <p:nvSpPr>
          <p:cNvPr id="130" name="Google Shape;130;p19"/>
          <p:cNvSpPr txBox="1"/>
          <p:nvPr/>
        </p:nvSpPr>
        <p:spPr>
          <a:xfrm>
            <a:off x="5196290" y="3222796"/>
            <a:ext cx="3370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Financial Coaching</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Reach your goals with </a:t>
            </a:r>
            <a:r>
              <a:rPr lang="en" sz="983">
                <a:solidFill>
                  <a:srgbClr val="290001"/>
                </a:solidFill>
                <a:latin typeface="Inter"/>
                <a:ea typeface="Inter"/>
                <a:cs typeface="Inter"/>
                <a:sym typeface="Inter"/>
              </a:rPr>
              <a:t>free,</a:t>
            </a:r>
            <a:r>
              <a:rPr lang="en" sz="983">
                <a:solidFill>
                  <a:srgbClr val="290001"/>
                </a:solidFill>
                <a:latin typeface="Inter"/>
                <a:ea typeface="Inter"/>
                <a:cs typeface="Inter"/>
                <a:sym typeface="Inter"/>
              </a:rPr>
              <a:t> financial coaching and personalized plans to save and spend smarter.</a:t>
            </a:r>
            <a:endParaRPr sz="983">
              <a:solidFill>
                <a:srgbClr val="290001"/>
              </a:solidFill>
              <a:latin typeface="Inter"/>
              <a:ea typeface="Inter"/>
              <a:cs typeface="Inter"/>
              <a:sym typeface="Inter"/>
            </a:endParaRPr>
          </a:p>
        </p:txBody>
      </p:sp>
      <p:pic>
        <p:nvPicPr>
          <p:cNvPr id="131" name="Google Shape;131;p19" title="Group 2147209736.png"/>
          <p:cNvPicPr preferRelativeResize="0"/>
          <p:nvPr/>
        </p:nvPicPr>
        <p:blipFill>
          <a:blip r:embed="rId4">
            <a:alphaModFix/>
          </a:blip>
          <a:stretch>
            <a:fillRect/>
          </a:stretch>
        </p:blipFill>
        <p:spPr>
          <a:xfrm>
            <a:off x="4653741" y="1406824"/>
            <a:ext cx="516501" cy="457424"/>
          </a:xfrm>
          <a:prstGeom prst="rect">
            <a:avLst/>
          </a:prstGeom>
          <a:noFill/>
          <a:ln>
            <a:noFill/>
          </a:ln>
        </p:spPr>
      </p:pic>
      <p:pic>
        <p:nvPicPr>
          <p:cNvPr id="132" name="Google Shape;132;p19" title="Group 2147209737.png"/>
          <p:cNvPicPr preferRelativeResize="0"/>
          <p:nvPr/>
        </p:nvPicPr>
        <p:blipFill>
          <a:blip r:embed="rId5">
            <a:alphaModFix/>
          </a:blip>
          <a:stretch>
            <a:fillRect/>
          </a:stretch>
        </p:blipFill>
        <p:spPr>
          <a:xfrm>
            <a:off x="4653752" y="2391557"/>
            <a:ext cx="516498" cy="412269"/>
          </a:xfrm>
          <a:prstGeom prst="rect">
            <a:avLst/>
          </a:prstGeom>
          <a:noFill/>
          <a:ln>
            <a:noFill/>
          </a:ln>
        </p:spPr>
      </p:pic>
      <p:pic>
        <p:nvPicPr>
          <p:cNvPr id="133" name="Google Shape;133;p19" title="Group 2147209735.png"/>
          <p:cNvPicPr preferRelativeResize="0"/>
          <p:nvPr/>
        </p:nvPicPr>
        <p:blipFill>
          <a:blip r:embed="rId6">
            <a:alphaModFix/>
          </a:blip>
          <a:stretch>
            <a:fillRect/>
          </a:stretch>
        </p:blipFill>
        <p:spPr>
          <a:xfrm>
            <a:off x="394107" y="2347226"/>
            <a:ext cx="516498" cy="412269"/>
          </a:xfrm>
          <a:prstGeom prst="rect">
            <a:avLst/>
          </a:prstGeom>
          <a:noFill/>
          <a:ln>
            <a:noFill/>
          </a:ln>
        </p:spPr>
      </p:pic>
      <p:pic>
        <p:nvPicPr>
          <p:cNvPr id="134" name="Google Shape;134;p19" title="Group 2147209739.png"/>
          <p:cNvPicPr preferRelativeResize="0"/>
          <p:nvPr/>
        </p:nvPicPr>
        <p:blipFill>
          <a:blip r:embed="rId7">
            <a:alphaModFix/>
          </a:blip>
          <a:stretch>
            <a:fillRect/>
          </a:stretch>
        </p:blipFill>
        <p:spPr>
          <a:xfrm>
            <a:off x="4674076" y="3312351"/>
            <a:ext cx="548177" cy="438520"/>
          </a:xfrm>
          <a:prstGeom prst="rect">
            <a:avLst/>
          </a:prstGeom>
          <a:noFill/>
          <a:ln>
            <a:noFill/>
          </a:ln>
        </p:spPr>
      </p:pic>
      <p:pic>
        <p:nvPicPr>
          <p:cNvPr id="135" name="Google Shape;135;p19" title="Group 2147209732.png"/>
          <p:cNvPicPr preferRelativeResize="0"/>
          <p:nvPr/>
        </p:nvPicPr>
        <p:blipFill>
          <a:blip r:embed="rId8">
            <a:alphaModFix/>
          </a:blip>
          <a:stretch>
            <a:fillRect/>
          </a:stretch>
        </p:blipFill>
        <p:spPr>
          <a:xfrm>
            <a:off x="394106" y="3348202"/>
            <a:ext cx="516498" cy="412269"/>
          </a:xfrm>
          <a:prstGeom prst="rect">
            <a:avLst/>
          </a:prstGeom>
          <a:noFill/>
          <a:ln>
            <a:noFill/>
          </a:ln>
        </p:spPr>
      </p:pic>
      <p:sp>
        <p:nvSpPr>
          <p:cNvPr id="136" name="Google Shape;136;p19"/>
          <p:cNvSpPr txBox="1"/>
          <p:nvPr/>
        </p:nvSpPr>
        <p:spPr>
          <a:xfrm>
            <a:off x="264275" y="4028430"/>
            <a:ext cx="7391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900">
                <a:solidFill>
                  <a:schemeClr val="lt1"/>
                </a:solidFill>
                <a:latin typeface="Inter"/>
                <a:ea typeface="Inter"/>
                <a:cs typeface="Inter"/>
                <a:sym typeface="Inter"/>
              </a:rPr>
              <a:t>Y</a:t>
            </a:r>
            <a:r>
              <a:rPr i="1" lang="en" sz="900">
                <a:solidFill>
                  <a:schemeClr val="lt1"/>
                </a:solidFill>
                <a:latin typeface="Inter"/>
                <a:ea typeface="Inter"/>
                <a:cs typeface="Inter"/>
                <a:sym typeface="Inter"/>
              </a:rPr>
              <a:t>our security is DailyPay's priority. Your data &amp; information are never shared without your permission.</a:t>
            </a:r>
            <a:endParaRPr>
              <a:solidFill>
                <a:schemeClr val="lt1"/>
              </a:solidFill>
            </a:endParaRPr>
          </a:p>
        </p:txBody>
      </p:sp>
      <p:sp>
        <p:nvSpPr>
          <p:cNvPr id="137" name="Google Shape;137;p19"/>
          <p:cNvSpPr/>
          <p:nvPr/>
        </p:nvSpPr>
        <p:spPr>
          <a:xfrm>
            <a:off x="8087235" y="4091525"/>
            <a:ext cx="888000" cy="9000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8" name="Google Shape;138;p19"/>
          <p:cNvSpPr/>
          <p:nvPr/>
        </p:nvSpPr>
        <p:spPr>
          <a:xfrm>
            <a:off x="6079450" y="4328300"/>
            <a:ext cx="2868300" cy="4002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9" name="Google Shape;139;p19"/>
          <p:cNvSpPr txBox="1"/>
          <p:nvPr/>
        </p:nvSpPr>
        <p:spPr>
          <a:xfrm>
            <a:off x="5850850" y="4305800"/>
            <a:ext cx="2288700" cy="456900"/>
          </a:xfrm>
          <a:prstGeom prst="rect">
            <a:avLst/>
          </a:prstGeom>
          <a:noFill/>
          <a:ln>
            <a:noFill/>
          </a:ln>
        </p:spPr>
        <p:txBody>
          <a:bodyPr anchorCtr="0" anchor="t" bIns="113375" lIns="113375" spcFirstLastPara="1" rIns="113375" wrap="square" tIns="113375">
            <a:spAutoFit/>
          </a:bodyPr>
          <a:lstStyle/>
          <a:p>
            <a:pPr indent="0" lvl="0" marL="0" rtl="0" algn="r">
              <a:spcBef>
                <a:spcPts val="0"/>
              </a:spcBef>
              <a:spcAft>
                <a:spcPts val="0"/>
              </a:spcAft>
              <a:buNone/>
            </a:pPr>
            <a:r>
              <a:rPr lang="en" sz="600">
                <a:solidFill>
                  <a:srgbClr val="290001"/>
                </a:solidFill>
                <a:latin typeface="Inter"/>
                <a:ea typeface="Inter"/>
                <a:cs typeface="Inter"/>
                <a:sym typeface="Inter"/>
              </a:rPr>
              <a:t>It’s Free to Join 2M+ Using DailyPay</a:t>
            </a:r>
            <a:endParaRPr sz="600">
              <a:solidFill>
                <a:srgbClr val="290001"/>
              </a:solidFill>
              <a:latin typeface="Inter"/>
              <a:ea typeface="Inter"/>
              <a:cs typeface="Inter"/>
              <a:sym typeface="Inter"/>
            </a:endParaRPr>
          </a:p>
          <a:p>
            <a:pPr indent="0" lvl="0" marL="0" rtl="0" algn="r">
              <a:spcBef>
                <a:spcPts val="0"/>
              </a:spcBef>
              <a:spcAft>
                <a:spcPts val="0"/>
              </a:spcAft>
              <a:buNone/>
            </a:pPr>
            <a:r>
              <a:rPr lang="en" sz="881">
                <a:solidFill>
                  <a:srgbClr val="290001"/>
                </a:solidFill>
                <a:latin typeface="Inter Black"/>
                <a:ea typeface="Inter Black"/>
                <a:cs typeface="Inter Black"/>
                <a:sym typeface="Inter Black"/>
              </a:rPr>
              <a:t>Click </a:t>
            </a:r>
            <a:r>
              <a:rPr lang="en" sz="881" u="sng">
                <a:solidFill>
                  <a:schemeClr val="hlink"/>
                </a:solidFill>
                <a:latin typeface="Inter Black"/>
                <a:ea typeface="Inter Black"/>
                <a:cs typeface="Inter Black"/>
                <a:sym typeface="Inter Black"/>
                <a:hlinkClick r:id="rId9"/>
              </a:rPr>
              <a:t>Here</a:t>
            </a:r>
            <a:r>
              <a:rPr lang="en" sz="881">
                <a:solidFill>
                  <a:srgbClr val="290001"/>
                </a:solidFill>
                <a:latin typeface="Inter Black"/>
                <a:ea typeface="Inter Black"/>
                <a:cs typeface="Inter Black"/>
                <a:sym typeface="Inter Black"/>
              </a:rPr>
              <a:t> or Scan to Get Started</a:t>
            </a:r>
            <a:endParaRPr sz="881"/>
          </a:p>
        </p:txBody>
      </p:sp>
      <p:pic>
        <p:nvPicPr>
          <p:cNvPr id="140" name="Google Shape;140;p19" title="Client_New_Hire_Enrollment_-_070126_QR-code.png"/>
          <p:cNvPicPr preferRelativeResize="0"/>
          <p:nvPr/>
        </p:nvPicPr>
        <p:blipFill>
          <a:blip r:embed="rId10">
            <a:alphaModFix/>
          </a:blip>
          <a:stretch>
            <a:fillRect/>
          </a:stretch>
        </p:blipFill>
        <p:spPr>
          <a:xfrm>
            <a:off x="8143025" y="4153325"/>
            <a:ext cx="776401" cy="7764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0001"/>
        </a:solidFill>
      </p:bgPr>
    </p:bg>
    <p:spTree>
      <p:nvGrpSpPr>
        <p:cNvPr id="145" name="Shape 145"/>
        <p:cNvGrpSpPr/>
        <p:nvPr/>
      </p:nvGrpSpPr>
      <p:grpSpPr>
        <a:xfrm>
          <a:off x="0" y="0"/>
          <a:ext cx="0" cy="0"/>
          <a:chOff x="0" y="0"/>
          <a:chExt cx="0" cy="0"/>
        </a:xfrm>
      </p:grpSpPr>
      <p:sp>
        <p:nvSpPr>
          <p:cNvPr id="146" name="Google Shape;146;p20"/>
          <p:cNvSpPr/>
          <p:nvPr/>
        </p:nvSpPr>
        <p:spPr>
          <a:xfrm>
            <a:off x="0" y="0"/>
            <a:ext cx="6420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pic>
        <p:nvPicPr>
          <p:cNvPr id="147" name="Google Shape;147;p20" title="DailyPay_Mint_Logo_Primary_RGB_Afternoon_Maroon_and_Dawn_Orange.png"/>
          <p:cNvPicPr preferRelativeResize="0"/>
          <p:nvPr/>
        </p:nvPicPr>
        <p:blipFill rotWithShape="1">
          <a:blip r:embed="rId3">
            <a:alphaModFix/>
          </a:blip>
          <a:srcRect b="9813" l="0" r="0" t="9821"/>
          <a:stretch/>
        </p:blipFill>
        <p:spPr>
          <a:xfrm>
            <a:off x="238125" y="4714575"/>
            <a:ext cx="871301" cy="211300"/>
          </a:xfrm>
          <a:prstGeom prst="rect">
            <a:avLst/>
          </a:prstGeom>
          <a:noFill/>
          <a:ln>
            <a:noFill/>
          </a:ln>
        </p:spPr>
      </p:pic>
      <p:sp>
        <p:nvSpPr>
          <p:cNvPr id="148" name="Google Shape;148;p20"/>
          <p:cNvSpPr/>
          <p:nvPr/>
        </p:nvSpPr>
        <p:spPr>
          <a:xfrm rot="5400000">
            <a:off x="1315820" y="-1179450"/>
            <a:ext cx="338100" cy="2967000"/>
          </a:xfrm>
          <a:prstGeom prst="round2SameRect">
            <a:avLst>
              <a:gd fmla="val 50000" name="adj1"/>
              <a:gd fmla="val 0" name="adj2"/>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9" name="Google Shape;149;p20"/>
          <p:cNvSpPr/>
          <p:nvPr/>
        </p:nvSpPr>
        <p:spPr>
          <a:xfrm>
            <a:off x="2641891"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0" name="Google Shape;150;p20"/>
          <p:cNvSpPr/>
          <p:nvPr/>
        </p:nvSpPr>
        <p:spPr>
          <a:xfrm>
            <a:off x="2616148" y="28621"/>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600">
                <a:solidFill>
                  <a:schemeClr val="lt1"/>
                </a:solidFill>
                <a:latin typeface="Inter Black"/>
                <a:ea typeface="Inter Black"/>
                <a:cs typeface="Inter Black"/>
                <a:sym typeface="Inter Black"/>
              </a:rPr>
              <a:t>?</a:t>
            </a:r>
            <a:endParaRPr i="0" sz="1600" u="none" cap="none" strike="noStrike">
              <a:solidFill>
                <a:schemeClr val="lt1"/>
              </a:solidFill>
              <a:latin typeface="Inter Black"/>
              <a:ea typeface="Inter Black"/>
              <a:cs typeface="Inter Black"/>
              <a:sym typeface="Inter Black"/>
            </a:endParaRPr>
          </a:p>
        </p:txBody>
      </p:sp>
      <p:sp>
        <p:nvSpPr>
          <p:cNvPr id="151" name="Google Shape;151;p20"/>
          <p:cNvSpPr/>
          <p:nvPr/>
        </p:nvSpPr>
        <p:spPr>
          <a:xfrm>
            <a:off x="264263" y="203824"/>
            <a:ext cx="3764100" cy="193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rgbClr val="2A0003"/>
                </a:solidFill>
                <a:latin typeface="Inter Black"/>
                <a:ea typeface="Inter Black"/>
                <a:cs typeface="Inter Black"/>
                <a:sym typeface="Inter Black"/>
              </a:rPr>
              <a:t>How can I sign up for DailyPay?</a:t>
            </a:r>
            <a:endParaRPr i="0" sz="1100" u="none" cap="none" strike="noStrike">
              <a:solidFill>
                <a:srgbClr val="2A0003"/>
              </a:solidFill>
              <a:latin typeface="Inter Black"/>
              <a:ea typeface="Inter Black"/>
              <a:cs typeface="Inter Black"/>
              <a:sym typeface="Inter Black"/>
            </a:endParaRPr>
          </a:p>
        </p:txBody>
      </p:sp>
      <p:sp>
        <p:nvSpPr>
          <p:cNvPr id="152" name="Google Shape;152;p20"/>
          <p:cNvSpPr txBox="1"/>
          <p:nvPr/>
        </p:nvSpPr>
        <p:spPr>
          <a:xfrm>
            <a:off x="254158" y="1359475"/>
            <a:ext cx="3592800" cy="531900"/>
          </a:xfrm>
          <a:prstGeom prst="rect">
            <a:avLst/>
          </a:prstGeom>
          <a:noFill/>
          <a:ln>
            <a:noFill/>
          </a:ln>
        </p:spPr>
        <p:txBody>
          <a:bodyPr anchorCtr="0" anchor="t" bIns="91425" lIns="91425" spcFirstLastPara="1" rIns="91425" wrap="square" tIns="91425">
            <a:spAutoFit/>
          </a:bodyPr>
          <a:lstStyle/>
          <a:p>
            <a:pPr indent="0" lvl="0" marL="0" marR="0" rtl="0" algn="l">
              <a:lnSpc>
                <a:spcPct val="104988"/>
              </a:lnSpc>
              <a:spcBef>
                <a:spcPts val="0"/>
              </a:spcBef>
              <a:spcAft>
                <a:spcPts val="0"/>
              </a:spcAft>
              <a:buClr>
                <a:srgbClr val="FFFFFF"/>
              </a:buClr>
              <a:buSzPts val="1263"/>
              <a:buFont typeface="Arial"/>
              <a:buNone/>
            </a:pPr>
            <a:r>
              <a:rPr lang="en" sz="1100">
                <a:solidFill>
                  <a:srgbClr val="2A0003"/>
                </a:solidFill>
                <a:latin typeface="Georgia"/>
                <a:ea typeface="Georgia"/>
                <a:cs typeface="Georgia"/>
                <a:sym typeface="Georgia"/>
              </a:rPr>
              <a:t>We're proud to offer DailyPay as part of your benefits package. Here’s how you can get started:</a:t>
            </a:r>
            <a:endParaRPr sz="1100">
              <a:latin typeface="Inter"/>
              <a:ea typeface="Inter"/>
              <a:cs typeface="Inter"/>
              <a:sym typeface="Inter"/>
            </a:endParaRPr>
          </a:p>
        </p:txBody>
      </p:sp>
      <p:sp>
        <p:nvSpPr>
          <p:cNvPr id="153" name="Google Shape;153;p20"/>
          <p:cNvSpPr txBox="1"/>
          <p:nvPr/>
        </p:nvSpPr>
        <p:spPr>
          <a:xfrm>
            <a:off x="220934" y="904846"/>
            <a:ext cx="4032000" cy="562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53">
                <a:solidFill>
                  <a:srgbClr val="FF4400"/>
                </a:solidFill>
                <a:latin typeface="Inter Black"/>
                <a:ea typeface="Inter Black"/>
                <a:cs typeface="Inter Black"/>
                <a:sym typeface="Inter Black"/>
              </a:rPr>
              <a:t>Sign Up Today</a:t>
            </a:r>
            <a:endParaRPr sz="1100">
              <a:solidFill>
                <a:srgbClr val="FF4400"/>
              </a:solidFill>
              <a:latin typeface="Inter Black"/>
              <a:ea typeface="Inter Black"/>
              <a:cs typeface="Inter Black"/>
              <a:sym typeface="Inter Black"/>
            </a:endParaRPr>
          </a:p>
        </p:txBody>
      </p:sp>
      <p:sp>
        <p:nvSpPr>
          <p:cNvPr id="154" name="Google Shape;154;p20"/>
          <p:cNvSpPr/>
          <p:nvPr/>
        </p:nvSpPr>
        <p:spPr>
          <a:xfrm>
            <a:off x="290175" y="3897449"/>
            <a:ext cx="5880300" cy="600300"/>
          </a:xfrm>
          <a:prstGeom prst="roundRect">
            <a:avLst>
              <a:gd fmla="val 16667" name="adj"/>
            </a:avLst>
          </a:prstGeom>
          <a:solidFill>
            <a:srgbClr val="EFEFEF">
              <a:alpha val="612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a:p>
        </p:txBody>
      </p:sp>
      <p:sp>
        <p:nvSpPr>
          <p:cNvPr id="155" name="Google Shape;155;p20"/>
          <p:cNvSpPr txBox="1"/>
          <p:nvPr/>
        </p:nvSpPr>
        <p:spPr>
          <a:xfrm>
            <a:off x="879298" y="3909399"/>
            <a:ext cx="52914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000">
                <a:solidFill>
                  <a:schemeClr val="dk1"/>
                </a:solidFill>
                <a:latin typeface="Inter Black"/>
                <a:ea typeface="Inter Black"/>
                <a:cs typeface="Inter Black"/>
                <a:sym typeface="Inter Black"/>
              </a:rPr>
              <a:t>Need support? </a:t>
            </a:r>
            <a:br>
              <a:rPr b="1" lang="en" sz="900">
                <a:solidFill>
                  <a:schemeClr val="dk1"/>
                </a:solidFill>
                <a:latin typeface="Inter"/>
                <a:ea typeface="Inter"/>
                <a:cs typeface="Inter"/>
                <a:sym typeface="Inter"/>
              </a:rPr>
            </a:br>
            <a:r>
              <a:rPr lang="en" sz="850">
                <a:solidFill>
                  <a:schemeClr val="dk1"/>
                </a:solidFill>
                <a:latin typeface="Inter"/>
                <a:ea typeface="Inter"/>
                <a:cs typeface="Inter"/>
                <a:sym typeface="Inter"/>
              </a:rPr>
              <a:t>DailyPay's support team is available 24/7. Reach them anytime by phone at 866-432-0472, by </a:t>
            </a:r>
            <a:br>
              <a:rPr lang="en" sz="850">
                <a:solidFill>
                  <a:schemeClr val="dk1"/>
                </a:solidFill>
                <a:latin typeface="Inter"/>
                <a:ea typeface="Inter"/>
                <a:cs typeface="Inter"/>
                <a:sym typeface="Inter"/>
              </a:rPr>
            </a:br>
            <a:r>
              <a:rPr lang="en" sz="850">
                <a:solidFill>
                  <a:schemeClr val="dk1"/>
                </a:solidFill>
                <a:latin typeface="Inter"/>
                <a:ea typeface="Inter"/>
                <a:cs typeface="Inter"/>
                <a:sym typeface="Inter"/>
              </a:rPr>
              <a:t>email at </a:t>
            </a:r>
            <a:r>
              <a:rPr lang="en" sz="850" u="sng">
                <a:solidFill>
                  <a:srgbClr val="1155CC"/>
                </a:solidFill>
                <a:latin typeface="Inter"/>
                <a:ea typeface="Inter"/>
                <a:cs typeface="Inter"/>
                <a:sym typeface="Inter"/>
                <a:hlinkClick r:id="rId4">
                  <a:extLst>
                    <a:ext uri="{A12FA001-AC4F-418D-AE19-62706E023703}">
                      <ahyp:hlinkClr val="tx"/>
                    </a:ext>
                  </a:extLst>
                </a:hlinkClick>
              </a:rPr>
              <a:t>support@dailypay.com</a:t>
            </a:r>
            <a:r>
              <a:rPr lang="en" sz="850">
                <a:solidFill>
                  <a:schemeClr val="dk1"/>
                </a:solidFill>
                <a:latin typeface="Inter"/>
                <a:ea typeface="Inter"/>
                <a:cs typeface="Inter"/>
                <a:sym typeface="Inter"/>
              </a:rPr>
              <a:t>, or via their </a:t>
            </a:r>
            <a:r>
              <a:rPr lang="en" sz="850" u="sng">
                <a:solidFill>
                  <a:srgbClr val="1155CC"/>
                </a:solidFill>
                <a:latin typeface="Inter"/>
                <a:ea typeface="Inter"/>
                <a:cs typeface="Inter"/>
                <a:sym typeface="Inter"/>
                <a:hlinkClick r:id="rId5">
                  <a:extLst>
                    <a:ext uri="{A12FA001-AC4F-418D-AE19-62706E023703}">
                      <ahyp:hlinkClr val="tx"/>
                    </a:ext>
                  </a:extLst>
                </a:hlinkClick>
              </a:rPr>
              <a:t>Help Center</a:t>
            </a:r>
            <a:r>
              <a:rPr lang="en" sz="850">
                <a:solidFill>
                  <a:schemeClr val="dk1"/>
                </a:solidFill>
                <a:latin typeface="Inter"/>
                <a:ea typeface="Inter"/>
                <a:cs typeface="Inter"/>
                <a:sym typeface="Inter"/>
              </a:rPr>
              <a:t>.</a:t>
            </a:r>
            <a:endParaRPr sz="850">
              <a:solidFill>
                <a:srgbClr val="290001"/>
              </a:solidFill>
              <a:latin typeface="Inter"/>
              <a:ea typeface="Inter"/>
              <a:cs typeface="Inter"/>
              <a:sym typeface="Inter"/>
            </a:endParaRPr>
          </a:p>
        </p:txBody>
      </p:sp>
      <p:pic>
        <p:nvPicPr>
          <p:cNvPr id="156" name="Google Shape;156;p20" title="Layer 9.png"/>
          <p:cNvPicPr preferRelativeResize="0"/>
          <p:nvPr/>
        </p:nvPicPr>
        <p:blipFill rotWithShape="1">
          <a:blip r:embed="rId6">
            <a:alphaModFix/>
          </a:blip>
          <a:srcRect b="7072" l="0" r="0" t="0"/>
          <a:stretch/>
        </p:blipFill>
        <p:spPr>
          <a:xfrm>
            <a:off x="306592" y="3943424"/>
            <a:ext cx="555552" cy="544200"/>
          </a:xfrm>
          <a:prstGeom prst="rect">
            <a:avLst/>
          </a:prstGeom>
          <a:noFill/>
          <a:ln>
            <a:noFill/>
          </a:ln>
        </p:spPr>
      </p:pic>
      <p:sp>
        <p:nvSpPr>
          <p:cNvPr id="157" name="Google Shape;157;p20"/>
          <p:cNvSpPr/>
          <p:nvPr/>
        </p:nvSpPr>
        <p:spPr>
          <a:xfrm>
            <a:off x="6773241" y="1753167"/>
            <a:ext cx="1336200" cy="914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4C00"/>
              </a:buClr>
              <a:buSzPts val="6400"/>
              <a:buFont typeface="Arial"/>
              <a:buNone/>
            </a:pPr>
            <a:r>
              <a:rPr lang="en" sz="2400">
                <a:solidFill>
                  <a:schemeClr val="lt1"/>
                </a:solidFill>
                <a:latin typeface="Inter Black"/>
                <a:ea typeface="Inter Black"/>
                <a:cs typeface="Inter Black"/>
                <a:sym typeface="Inter Black"/>
              </a:rPr>
              <a:t>91</a:t>
            </a:r>
            <a:r>
              <a:rPr i="0" lang="en" sz="2400" u="none" cap="none" strike="noStrike">
                <a:solidFill>
                  <a:schemeClr val="lt1"/>
                </a:solidFill>
                <a:latin typeface="Inter Black"/>
                <a:ea typeface="Inter Black"/>
                <a:cs typeface="Inter Black"/>
                <a:sym typeface="Inter Black"/>
              </a:rPr>
              <a:t>%</a:t>
            </a:r>
            <a:endParaRPr i="0" sz="2400" u="none" cap="none" strike="noStrike">
              <a:solidFill>
                <a:schemeClr val="lt1"/>
              </a:solidFill>
              <a:latin typeface="Inter Black"/>
              <a:ea typeface="Inter Black"/>
              <a:cs typeface="Inter Black"/>
              <a:sym typeface="Inter Black"/>
            </a:endParaRPr>
          </a:p>
        </p:txBody>
      </p:sp>
      <p:sp>
        <p:nvSpPr>
          <p:cNvPr id="158" name="Google Shape;158;p20"/>
          <p:cNvSpPr/>
          <p:nvPr/>
        </p:nvSpPr>
        <p:spPr>
          <a:xfrm>
            <a:off x="7537500" y="1826300"/>
            <a:ext cx="1298400" cy="9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90001"/>
              </a:buClr>
              <a:buSzPts val="1200"/>
              <a:buFont typeface="Cambria"/>
              <a:buNone/>
            </a:pPr>
            <a:r>
              <a:rPr lang="en" sz="850">
                <a:solidFill>
                  <a:schemeClr val="lt1"/>
                </a:solidFill>
                <a:latin typeface="Inter"/>
                <a:ea typeface="Inter"/>
                <a:cs typeface="Inter"/>
                <a:sym typeface="Inter"/>
              </a:rPr>
              <a:t>of users say</a:t>
            </a:r>
            <a:r>
              <a:rPr lang="en" sz="850">
                <a:solidFill>
                  <a:schemeClr val="lt1"/>
                </a:solidFill>
                <a:latin typeface="Inter"/>
                <a:ea typeface="Inter"/>
                <a:cs typeface="Inter"/>
                <a:sym typeface="Inter"/>
              </a:rPr>
              <a:t> DailyPay is one of their top 3 most-used workplace benefits</a:t>
            </a:r>
            <a:r>
              <a:rPr lang="en" sz="1100">
                <a:solidFill>
                  <a:schemeClr val="lt1"/>
                </a:solidFill>
              </a:rPr>
              <a:t>¹</a:t>
            </a:r>
            <a:endParaRPr sz="850">
              <a:solidFill>
                <a:schemeClr val="lt1"/>
              </a:solidFill>
              <a:latin typeface="Inter"/>
              <a:ea typeface="Inter"/>
              <a:cs typeface="Inter"/>
              <a:sym typeface="Inter"/>
            </a:endParaRPr>
          </a:p>
          <a:p>
            <a:pPr indent="0" lvl="0" marL="0" marR="0" rtl="0" algn="l">
              <a:spcBef>
                <a:spcPts val="0"/>
              </a:spcBef>
              <a:spcAft>
                <a:spcPts val="0"/>
              </a:spcAft>
              <a:buClr>
                <a:srgbClr val="290001"/>
              </a:buClr>
              <a:buSzPts val="1200"/>
              <a:buFont typeface="Cambria"/>
              <a:buNone/>
            </a:pPr>
            <a:r>
              <a:t/>
            </a:r>
            <a:endParaRPr sz="850">
              <a:solidFill>
                <a:schemeClr val="lt1"/>
              </a:solidFill>
              <a:latin typeface="Inter"/>
              <a:ea typeface="Inter"/>
              <a:cs typeface="Inter"/>
              <a:sym typeface="Inter"/>
            </a:endParaRPr>
          </a:p>
        </p:txBody>
      </p:sp>
      <p:sp>
        <p:nvSpPr>
          <p:cNvPr id="159" name="Google Shape;159;p20"/>
          <p:cNvSpPr/>
          <p:nvPr/>
        </p:nvSpPr>
        <p:spPr>
          <a:xfrm>
            <a:off x="6855817" y="2461350"/>
            <a:ext cx="1336200" cy="914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FF4C00"/>
              </a:buClr>
              <a:buSzPts val="6400"/>
              <a:buFont typeface="Arial"/>
              <a:buNone/>
            </a:pPr>
            <a:r>
              <a:rPr lang="en" sz="2400">
                <a:solidFill>
                  <a:schemeClr val="lt1"/>
                </a:solidFill>
                <a:latin typeface="Inter Black"/>
                <a:ea typeface="Inter Black"/>
                <a:cs typeface="Inter Black"/>
                <a:sym typeface="Inter Black"/>
              </a:rPr>
              <a:t>72%</a:t>
            </a:r>
            <a:endParaRPr sz="2400">
              <a:solidFill>
                <a:schemeClr val="lt1"/>
              </a:solidFill>
              <a:latin typeface="Inter Black"/>
              <a:ea typeface="Inter Black"/>
              <a:cs typeface="Inter Black"/>
              <a:sym typeface="Inter Black"/>
            </a:endParaRPr>
          </a:p>
        </p:txBody>
      </p:sp>
      <p:sp>
        <p:nvSpPr>
          <p:cNvPr id="160" name="Google Shape;160;p20"/>
          <p:cNvSpPr/>
          <p:nvPr/>
        </p:nvSpPr>
        <p:spPr>
          <a:xfrm>
            <a:off x="7620082" y="2445875"/>
            <a:ext cx="1158600" cy="9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90001"/>
              </a:buClr>
              <a:buSzPts val="1200"/>
              <a:buFont typeface="Cambria"/>
              <a:buNone/>
            </a:pPr>
            <a:r>
              <a:rPr lang="en" sz="850">
                <a:solidFill>
                  <a:schemeClr val="lt1"/>
                </a:solidFill>
                <a:latin typeface="Inter"/>
                <a:ea typeface="Inter"/>
                <a:cs typeface="Inter"/>
                <a:sym typeface="Inter"/>
              </a:rPr>
              <a:t>o</a:t>
            </a:r>
            <a:r>
              <a:rPr lang="en" sz="850">
                <a:solidFill>
                  <a:schemeClr val="lt1"/>
                </a:solidFill>
                <a:latin typeface="Inter"/>
                <a:ea typeface="Inter"/>
                <a:cs typeface="Inter"/>
                <a:sym typeface="Inter"/>
              </a:rPr>
              <a:t>f users </a:t>
            </a:r>
            <a:r>
              <a:rPr i="0" lang="en" sz="850" u="none" cap="none" strike="noStrike">
                <a:solidFill>
                  <a:schemeClr val="lt1"/>
                </a:solidFill>
                <a:latin typeface="Inter"/>
                <a:ea typeface="Inter"/>
                <a:cs typeface="Inter"/>
                <a:sym typeface="Inter"/>
              </a:rPr>
              <a:t>say DailyPay helps reduce their stress¹</a:t>
            </a:r>
            <a:endParaRPr i="0" sz="850" u="none" cap="none" strike="noStrike">
              <a:solidFill>
                <a:schemeClr val="lt1"/>
              </a:solidFill>
              <a:latin typeface="Inter"/>
              <a:ea typeface="Inter"/>
              <a:cs typeface="Inter"/>
              <a:sym typeface="Inter"/>
            </a:endParaRPr>
          </a:p>
        </p:txBody>
      </p:sp>
      <p:sp>
        <p:nvSpPr>
          <p:cNvPr id="161" name="Google Shape;161;p20"/>
          <p:cNvSpPr/>
          <p:nvPr/>
        </p:nvSpPr>
        <p:spPr>
          <a:xfrm>
            <a:off x="306600" y="1918725"/>
            <a:ext cx="5617200" cy="800400"/>
          </a:xfrm>
          <a:prstGeom prst="roundRect">
            <a:avLst>
              <a:gd fmla="val 11625" name="adj"/>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2" name="Google Shape;162;p20"/>
          <p:cNvSpPr txBox="1"/>
          <p:nvPr/>
        </p:nvSpPr>
        <p:spPr>
          <a:xfrm>
            <a:off x="401650" y="1966774"/>
            <a:ext cx="3489000" cy="3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50">
                <a:solidFill>
                  <a:srgbClr val="290001"/>
                </a:solidFill>
                <a:latin typeface="Inter Black"/>
                <a:ea typeface="Inter Black"/>
                <a:cs typeface="Inter Black"/>
                <a:sym typeface="Inter Black"/>
              </a:rPr>
              <a:t>Scan the QR code to sign up</a:t>
            </a:r>
            <a:endParaRPr sz="1150">
              <a:solidFill>
                <a:srgbClr val="290001"/>
              </a:solidFill>
              <a:latin typeface="Inter"/>
              <a:ea typeface="Inter"/>
              <a:cs typeface="Inter"/>
              <a:sym typeface="Inter"/>
            </a:endParaRPr>
          </a:p>
        </p:txBody>
      </p:sp>
      <p:sp>
        <p:nvSpPr>
          <p:cNvPr id="163" name="Google Shape;163;p20"/>
          <p:cNvSpPr txBox="1"/>
          <p:nvPr/>
        </p:nvSpPr>
        <p:spPr>
          <a:xfrm>
            <a:off x="408539" y="2195725"/>
            <a:ext cx="34752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50">
                <a:solidFill>
                  <a:srgbClr val="290001"/>
                </a:solidFill>
                <a:latin typeface="Inter Light"/>
                <a:ea typeface="Inter Light"/>
                <a:cs typeface="Inter Light"/>
                <a:sym typeface="Inter Light"/>
              </a:rPr>
              <a:t>Scan the QR code to go directly to app download or find us on your app store by s</a:t>
            </a:r>
            <a:r>
              <a:rPr lang="en" sz="850">
                <a:solidFill>
                  <a:srgbClr val="290001"/>
                </a:solidFill>
                <a:latin typeface="Inter Light"/>
                <a:ea typeface="Inter Light"/>
                <a:cs typeface="Inter Light"/>
                <a:sym typeface="Inter Light"/>
              </a:rPr>
              <a:t>earching ‘DailyPay’ and download the app.</a:t>
            </a:r>
            <a:endParaRPr sz="850">
              <a:solidFill>
                <a:srgbClr val="290001"/>
              </a:solidFill>
              <a:latin typeface="Inter Light"/>
              <a:ea typeface="Inter Light"/>
              <a:cs typeface="Inter Light"/>
              <a:sym typeface="Inter Light"/>
            </a:endParaRPr>
          </a:p>
        </p:txBody>
      </p:sp>
      <p:sp>
        <p:nvSpPr>
          <p:cNvPr id="164" name="Google Shape;164;p20"/>
          <p:cNvSpPr txBox="1"/>
          <p:nvPr/>
        </p:nvSpPr>
        <p:spPr>
          <a:xfrm>
            <a:off x="246790" y="2771263"/>
            <a:ext cx="5810700" cy="873300"/>
          </a:xfrm>
          <a:prstGeom prst="rect">
            <a:avLst/>
          </a:prstGeom>
          <a:noFill/>
          <a:ln>
            <a:noFill/>
          </a:ln>
        </p:spPr>
        <p:txBody>
          <a:bodyPr anchorCtr="0" anchor="t" bIns="91425" lIns="91425" spcFirstLastPara="1" rIns="91425" wrap="square" tIns="91425">
            <a:spAutoFit/>
          </a:bodyPr>
          <a:lstStyle/>
          <a:p>
            <a:pPr indent="0" lvl="0" marL="0" marR="0" rtl="0" algn="l">
              <a:lnSpc>
                <a:spcPct val="104988"/>
              </a:lnSpc>
              <a:spcBef>
                <a:spcPts val="0"/>
              </a:spcBef>
              <a:spcAft>
                <a:spcPts val="0"/>
              </a:spcAft>
              <a:buClr>
                <a:srgbClr val="FFFFFF"/>
              </a:buClr>
              <a:buSzPts val="1263"/>
              <a:buFont typeface="Arial"/>
              <a:buNone/>
            </a:pPr>
            <a:r>
              <a:rPr lang="en" sz="1050">
                <a:solidFill>
                  <a:srgbClr val="2A0003"/>
                </a:solidFill>
                <a:latin typeface="Georgia"/>
                <a:ea typeface="Georgia"/>
                <a:cs typeface="Georgia"/>
                <a:sym typeface="Georgia"/>
              </a:rPr>
              <a:t>Once the app is downloaded, you’ll complete sign up to activate your benefit - it's free to enroll there’s no catch, and it only takes a few minutes,</a:t>
            </a:r>
            <a:r>
              <a:rPr lang="en" sz="1050">
                <a:solidFill>
                  <a:srgbClr val="2A0003"/>
                </a:solidFill>
                <a:latin typeface="Georgia"/>
                <a:ea typeface="Georgia"/>
                <a:cs typeface="Georgia"/>
                <a:sym typeface="Georgia"/>
              </a:rPr>
              <a:t> You just need your email or phone number to sign up and get started by verifying your identity.</a:t>
            </a:r>
            <a:endParaRPr sz="1050">
              <a:solidFill>
                <a:srgbClr val="2A0003"/>
              </a:solidFill>
              <a:latin typeface="Georgia"/>
              <a:ea typeface="Georgia"/>
              <a:cs typeface="Georgia"/>
              <a:sym typeface="Georgia"/>
            </a:endParaRPr>
          </a:p>
          <a:p>
            <a:pPr indent="0" lvl="0" marL="0" marR="0" rtl="0" algn="l">
              <a:lnSpc>
                <a:spcPct val="104988"/>
              </a:lnSpc>
              <a:spcBef>
                <a:spcPts val="0"/>
              </a:spcBef>
              <a:spcAft>
                <a:spcPts val="0"/>
              </a:spcAft>
              <a:buClr>
                <a:srgbClr val="FFFFFF"/>
              </a:buClr>
              <a:buSzPts val="1263"/>
              <a:buFont typeface="Arial"/>
              <a:buNone/>
            </a:pPr>
            <a:r>
              <a:t/>
            </a:r>
            <a:endParaRPr sz="350">
              <a:solidFill>
                <a:srgbClr val="2A0003"/>
              </a:solidFill>
              <a:latin typeface="Georgia"/>
              <a:ea typeface="Georgia"/>
              <a:cs typeface="Georgia"/>
              <a:sym typeface="Georgia"/>
            </a:endParaRPr>
          </a:p>
          <a:p>
            <a:pPr indent="0" lvl="0" marL="0" marR="0" rtl="0" algn="l">
              <a:lnSpc>
                <a:spcPct val="104988"/>
              </a:lnSpc>
              <a:spcBef>
                <a:spcPts val="0"/>
              </a:spcBef>
              <a:spcAft>
                <a:spcPts val="0"/>
              </a:spcAft>
              <a:buClr>
                <a:srgbClr val="FFFFFF"/>
              </a:buClr>
              <a:buSzPts val="1263"/>
              <a:buFont typeface="Arial"/>
              <a:buNone/>
            </a:pPr>
            <a:r>
              <a:rPr i="1" lang="en" sz="800">
                <a:solidFill>
                  <a:srgbClr val="2A0003"/>
                </a:solidFill>
                <a:latin typeface="Georgia"/>
                <a:ea typeface="Georgia"/>
                <a:cs typeface="Georgia"/>
                <a:sym typeface="Georgia"/>
              </a:rPr>
              <a:t>Prefer to use a web browser? Access DailyPay online at </a:t>
            </a:r>
            <a:r>
              <a:rPr i="1" lang="en" sz="800" u="sng">
                <a:solidFill>
                  <a:schemeClr val="hlink"/>
                </a:solidFill>
                <a:latin typeface="Georgia"/>
                <a:ea typeface="Georgia"/>
                <a:cs typeface="Georgia"/>
                <a:sym typeface="Georgia"/>
                <a:hlinkClick r:id="rId7"/>
              </a:rPr>
              <a:t>get.dailypay.com</a:t>
            </a:r>
            <a:r>
              <a:rPr i="1" lang="en" sz="800">
                <a:solidFill>
                  <a:srgbClr val="2A0003"/>
                </a:solidFill>
                <a:latin typeface="Georgia"/>
                <a:ea typeface="Georgia"/>
                <a:cs typeface="Georgia"/>
                <a:sym typeface="Georgia"/>
              </a:rPr>
              <a:t>. Some features are only be available in the app. </a:t>
            </a:r>
            <a:endParaRPr i="1" sz="800">
              <a:latin typeface="Inter"/>
              <a:ea typeface="Inter"/>
              <a:cs typeface="Inter"/>
              <a:sym typeface="Inter"/>
            </a:endParaRPr>
          </a:p>
        </p:txBody>
      </p:sp>
      <p:sp>
        <p:nvSpPr>
          <p:cNvPr id="165" name="Google Shape;165;p20"/>
          <p:cNvSpPr/>
          <p:nvPr/>
        </p:nvSpPr>
        <p:spPr>
          <a:xfrm>
            <a:off x="6748514" y="3234693"/>
            <a:ext cx="1336200" cy="914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FF4C00"/>
              </a:buClr>
              <a:buSzPts val="6400"/>
              <a:buFont typeface="Arial"/>
              <a:buNone/>
            </a:pPr>
            <a:r>
              <a:rPr lang="en" sz="2400">
                <a:solidFill>
                  <a:schemeClr val="lt1"/>
                </a:solidFill>
                <a:latin typeface="Inter Black"/>
                <a:ea typeface="Inter Black"/>
                <a:cs typeface="Inter Black"/>
                <a:sym typeface="Inter Black"/>
              </a:rPr>
              <a:t>90%</a:t>
            </a:r>
            <a:endParaRPr sz="2400">
              <a:solidFill>
                <a:schemeClr val="lt1"/>
              </a:solidFill>
              <a:latin typeface="Inter Black"/>
              <a:ea typeface="Inter Black"/>
              <a:cs typeface="Inter Black"/>
              <a:sym typeface="Inter Black"/>
            </a:endParaRPr>
          </a:p>
        </p:txBody>
      </p:sp>
      <p:sp>
        <p:nvSpPr>
          <p:cNvPr id="166" name="Google Shape;166;p20"/>
          <p:cNvSpPr/>
          <p:nvPr/>
        </p:nvSpPr>
        <p:spPr>
          <a:xfrm>
            <a:off x="7532928" y="3221213"/>
            <a:ext cx="1336200" cy="9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90001"/>
              </a:buClr>
              <a:buSzPts val="1200"/>
              <a:buFont typeface="Cambria"/>
              <a:buNone/>
            </a:pPr>
            <a:r>
              <a:rPr lang="en" sz="850">
                <a:solidFill>
                  <a:schemeClr val="lt1"/>
                </a:solidFill>
                <a:latin typeface="Inter"/>
                <a:ea typeface="Inter"/>
                <a:cs typeface="Inter"/>
                <a:sym typeface="Inter"/>
              </a:rPr>
              <a:t>of users say DailyPay helps them when it comes to making decisions regarding their spending¹</a:t>
            </a:r>
            <a:endParaRPr i="0" sz="850" u="none" cap="none" strike="noStrike">
              <a:solidFill>
                <a:schemeClr val="lt1"/>
              </a:solidFill>
              <a:latin typeface="Inter"/>
              <a:ea typeface="Inter"/>
              <a:cs typeface="Inter"/>
              <a:sym typeface="Inter"/>
            </a:endParaRPr>
          </a:p>
        </p:txBody>
      </p:sp>
      <p:sp>
        <p:nvSpPr>
          <p:cNvPr id="167" name="Google Shape;167;p20"/>
          <p:cNvSpPr txBox="1"/>
          <p:nvPr/>
        </p:nvSpPr>
        <p:spPr>
          <a:xfrm>
            <a:off x="6773250" y="1079679"/>
            <a:ext cx="20625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000">
                <a:solidFill>
                  <a:schemeClr val="lt1"/>
                </a:solidFill>
                <a:latin typeface="Inter"/>
                <a:ea typeface="Inter"/>
                <a:cs typeface="Inter"/>
                <a:sym typeface="Inter"/>
              </a:rPr>
              <a:t>2</a:t>
            </a:r>
            <a:r>
              <a:rPr b="1" lang="en" sz="1000">
                <a:solidFill>
                  <a:schemeClr val="lt1"/>
                </a:solidFill>
                <a:latin typeface="Inter"/>
                <a:ea typeface="Inter"/>
                <a:cs typeface="Inter"/>
                <a:sym typeface="Inter"/>
              </a:rPr>
              <a:t>M+ employees are signed up for DailyPay to access their earnings </a:t>
            </a:r>
            <a:r>
              <a:rPr b="1" lang="en" sz="1000">
                <a:solidFill>
                  <a:schemeClr val="lt1"/>
                </a:solidFill>
                <a:latin typeface="Inter"/>
                <a:ea typeface="Inter"/>
                <a:cs typeface="Inter"/>
                <a:sym typeface="Inter"/>
              </a:rPr>
              <a:t>before payday</a:t>
            </a:r>
            <a:endParaRPr b="1" sz="1200">
              <a:solidFill>
                <a:schemeClr val="lt1"/>
              </a:solidFill>
              <a:latin typeface="Inter"/>
              <a:ea typeface="Inter"/>
              <a:cs typeface="Inter"/>
              <a:sym typeface="Inter"/>
            </a:endParaRPr>
          </a:p>
        </p:txBody>
      </p:sp>
      <p:sp>
        <p:nvSpPr>
          <p:cNvPr id="168" name="Google Shape;168;p20"/>
          <p:cNvSpPr/>
          <p:nvPr/>
        </p:nvSpPr>
        <p:spPr>
          <a:xfrm>
            <a:off x="3836675" y="677925"/>
            <a:ext cx="2062500" cy="2006100"/>
          </a:xfrm>
          <a:prstGeom prst="roundRect">
            <a:avLst>
              <a:gd fmla="val 11625" name="adj"/>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9" name="Google Shape;169;p20"/>
          <p:cNvSpPr txBox="1"/>
          <p:nvPr/>
        </p:nvSpPr>
        <p:spPr>
          <a:xfrm>
            <a:off x="6708000" y="4635575"/>
            <a:ext cx="2193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solidFill>
                  <a:schemeClr val="lt1"/>
                </a:solidFill>
                <a:latin typeface="Inter"/>
                <a:ea typeface="Inter"/>
                <a:cs typeface="Inter"/>
                <a:sym typeface="Inter"/>
              </a:rPr>
              <a:t>¹ </a:t>
            </a:r>
            <a:r>
              <a:rPr lang="en" sz="600">
                <a:solidFill>
                  <a:schemeClr val="lt1"/>
                </a:solidFill>
                <a:latin typeface="Inter"/>
                <a:ea typeface="Inter"/>
                <a:cs typeface="Inter"/>
                <a:sym typeface="Inter"/>
              </a:rPr>
              <a:t>DailyPay Employee Experience Research, Arizent study commissioned by DailyPay, January 2026</a:t>
            </a:r>
            <a:endParaRPr sz="600">
              <a:solidFill>
                <a:schemeClr val="lt1"/>
              </a:solidFill>
              <a:latin typeface="Inter"/>
              <a:ea typeface="Inter"/>
              <a:cs typeface="Inter"/>
              <a:sym typeface="Inter"/>
            </a:endParaRPr>
          </a:p>
        </p:txBody>
      </p:sp>
      <p:pic>
        <p:nvPicPr>
          <p:cNvPr id="170" name="Google Shape;170;p20" title="Client_New_Hire_Enrollment_-_070126_QR-code.png"/>
          <p:cNvPicPr preferRelativeResize="0"/>
          <p:nvPr/>
        </p:nvPicPr>
        <p:blipFill>
          <a:blip r:embed="rId8">
            <a:alphaModFix/>
          </a:blip>
          <a:stretch>
            <a:fillRect/>
          </a:stretch>
        </p:blipFill>
        <p:spPr>
          <a:xfrm>
            <a:off x="3980925" y="793975"/>
            <a:ext cx="1774001" cy="17740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1"/>
          <p:cNvSpPr txBox="1"/>
          <p:nvPr/>
        </p:nvSpPr>
        <p:spPr>
          <a:xfrm>
            <a:off x="210627" y="861914"/>
            <a:ext cx="4032000" cy="562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53">
                <a:solidFill>
                  <a:srgbClr val="FF4400"/>
                </a:solidFill>
                <a:latin typeface="Inter Black"/>
                <a:ea typeface="Inter Black"/>
                <a:cs typeface="Inter Black"/>
                <a:sym typeface="Inter Black"/>
              </a:rPr>
              <a:t>Welcome to DailyPay</a:t>
            </a:r>
            <a:endParaRPr sz="1100">
              <a:solidFill>
                <a:srgbClr val="FF4400"/>
              </a:solidFill>
              <a:latin typeface="Inter Black"/>
              <a:ea typeface="Inter Black"/>
              <a:cs typeface="Inter Black"/>
              <a:sym typeface="Inter Black"/>
            </a:endParaRPr>
          </a:p>
        </p:txBody>
      </p:sp>
      <p:sp>
        <p:nvSpPr>
          <p:cNvPr id="177" name="Google Shape;177;p21"/>
          <p:cNvSpPr/>
          <p:nvPr/>
        </p:nvSpPr>
        <p:spPr>
          <a:xfrm rot="5400000">
            <a:off x="1315820" y="-1179450"/>
            <a:ext cx="338100" cy="2967000"/>
          </a:xfrm>
          <a:prstGeom prst="round2SameRect">
            <a:avLst>
              <a:gd fmla="val 50000" name="adj1"/>
              <a:gd fmla="val 0" name="adj2"/>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 name="Google Shape;178;p21"/>
          <p:cNvSpPr/>
          <p:nvPr/>
        </p:nvSpPr>
        <p:spPr>
          <a:xfrm>
            <a:off x="2641891"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9" name="Google Shape;179;p21"/>
          <p:cNvSpPr/>
          <p:nvPr/>
        </p:nvSpPr>
        <p:spPr>
          <a:xfrm>
            <a:off x="2616148" y="28621"/>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600">
                <a:solidFill>
                  <a:schemeClr val="lt1"/>
                </a:solidFill>
                <a:latin typeface="Inter Black"/>
                <a:ea typeface="Inter Black"/>
                <a:cs typeface="Inter Black"/>
                <a:sym typeface="Inter Black"/>
              </a:rPr>
              <a:t>?</a:t>
            </a:r>
            <a:endParaRPr i="0" sz="1600" u="none" cap="none" strike="noStrike">
              <a:solidFill>
                <a:schemeClr val="lt1"/>
              </a:solidFill>
              <a:latin typeface="Inter Black"/>
              <a:ea typeface="Inter Black"/>
              <a:cs typeface="Inter Black"/>
              <a:sym typeface="Inter Black"/>
            </a:endParaRPr>
          </a:p>
        </p:txBody>
      </p:sp>
      <p:sp>
        <p:nvSpPr>
          <p:cNvPr id="180" name="Google Shape;180;p21"/>
          <p:cNvSpPr/>
          <p:nvPr/>
        </p:nvSpPr>
        <p:spPr>
          <a:xfrm>
            <a:off x="264263" y="203824"/>
            <a:ext cx="3764100" cy="193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rgbClr val="2A0003"/>
                </a:solidFill>
                <a:latin typeface="Inter Black"/>
                <a:ea typeface="Inter Black"/>
                <a:cs typeface="Inter Black"/>
                <a:sym typeface="Inter Black"/>
              </a:rPr>
              <a:t>What happens once you enroll?</a:t>
            </a:r>
            <a:endParaRPr i="0" sz="1100" u="none" cap="none" strike="noStrike">
              <a:solidFill>
                <a:srgbClr val="2A0003"/>
              </a:solidFill>
              <a:latin typeface="Inter Black"/>
              <a:ea typeface="Inter Black"/>
              <a:cs typeface="Inter Black"/>
              <a:sym typeface="Inter Black"/>
            </a:endParaRPr>
          </a:p>
        </p:txBody>
      </p:sp>
      <p:sp>
        <p:nvSpPr>
          <p:cNvPr id="181" name="Google Shape;181;p21"/>
          <p:cNvSpPr/>
          <p:nvPr/>
        </p:nvSpPr>
        <p:spPr>
          <a:xfrm>
            <a:off x="338690" y="1347295"/>
            <a:ext cx="6263700" cy="301800"/>
          </a:xfrm>
          <a:prstGeom prst="rect">
            <a:avLst/>
          </a:prstGeom>
          <a:noFill/>
          <a:ln>
            <a:noFill/>
          </a:ln>
        </p:spPr>
        <p:txBody>
          <a:bodyPr anchorCtr="0" anchor="ctr" bIns="0" lIns="0" spcFirstLastPara="1" rIns="0" wrap="square" tIns="0">
            <a:noAutofit/>
          </a:bodyPr>
          <a:lstStyle/>
          <a:p>
            <a:pPr indent="0" lvl="0" marL="0" marR="0" rtl="0" algn="l">
              <a:lnSpc>
                <a:spcPct val="104988"/>
              </a:lnSpc>
              <a:spcBef>
                <a:spcPts val="0"/>
              </a:spcBef>
              <a:spcAft>
                <a:spcPts val="0"/>
              </a:spcAft>
              <a:buClr>
                <a:srgbClr val="FFFFFF"/>
              </a:buClr>
              <a:buSzPts val="1263"/>
              <a:buFont typeface="Arial"/>
              <a:buNone/>
            </a:pPr>
            <a:r>
              <a:rPr lang="en" sz="1100">
                <a:solidFill>
                  <a:srgbClr val="2A0003"/>
                </a:solidFill>
                <a:latin typeface="Georgia"/>
                <a:ea typeface="Georgia"/>
                <a:cs typeface="Georgia"/>
                <a:sym typeface="Georgia"/>
              </a:rPr>
              <a:t>Once you are enrolled and ready to use DailyPay. Here is what happens next.</a:t>
            </a:r>
            <a:endParaRPr sz="1100">
              <a:solidFill>
                <a:srgbClr val="2A0003"/>
              </a:solidFill>
              <a:latin typeface="Georgia"/>
              <a:ea typeface="Georgia"/>
              <a:cs typeface="Georgia"/>
              <a:sym typeface="Georgia"/>
            </a:endParaRPr>
          </a:p>
        </p:txBody>
      </p:sp>
      <p:sp>
        <p:nvSpPr>
          <p:cNvPr id="182" name="Google Shape;182;p21"/>
          <p:cNvSpPr/>
          <p:nvPr/>
        </p:nvSpPr>
        <p:spPr>
          <a:xfrm>
            <a:off x="288440" y="2350132"/>
            <a:ext cx="4114800" cy="329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82B49"/>
              </a:buClr>
              <a:buSzPts val="1800"/>
              <a:buFont typeface="Inter"/>
              <a:buNone/>
            </a:pPr>
            <a:r>
              <a:rPr i="0" lang="en" sz="1200" u="none" cap="none" strike="noStrike">
                <a:solidFill>
                  <a:srgbClr val="3A0A14"/>
                </a:solidFill>
                <a:latin typeface="Inter Black"/>
                <a:ea typeface="Inter Black"/>
                <a:cs typeface="Inter Black"/>
                <a:sym typeface="Inter Black"/>
              </a:rPr>
              <a:t>What happens after enrollment?</a:t>
            </a:r>
            <a:endParaRPr i="0" sz="1200" u="none" cap="none" strike="noStrike">
              <a:solidFill>
                <a:srgbClr val="3A0A14"/>
              </a:solidFill>
              <a:latin typeface="Inter Black"/>
              <a:ea typeface="Inter Black"/>
              <a:cs typeface="Inter Black"/>
              <a:sym typeface="Inter Black"/>
            </a:endParaRPr>
          </a:p>
        </p:txBody>
      </p:sp>
      <p:sp>
        <p:nvSpPr>
          <p:cNvPr id="183" name="Google Shape;183;p21"/>
          <p:cNvSpPr/>
          <p:nvPr/>
        </p:nvSpPr>
        <p:spPr>
          <a:xfrm>
            <a:off x="474669" y="2678019"/>
            <a:ext cx="2834700" cy="29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82B49"/>
              </a:buClr>
              <a:buSzPts val="1400"/>
              <a:buFont typeface="Inter"/>
              <a:buNone/>
            </a:pPr>
            <a:r>
              <a:rPr b="1" i="0" lang="en" sz="1000" u="none" cap="none" strike="noStrike">
                <a:solidFill>
                  <a:srgbClr val="3A0A14"/>
                </a:solidFill>
                <a:latin typeface="Inter"/>
                <a:ea typeface="Inter"/>
                <a:cs typeface="Inter"/>
                <a:sym typeface="Inter"/>
              </a:rPr>
              <a:t>After your first transfer</a:t>
            </a:r>
            <a:endParaRPr b="0" i="0" sz="1000" u="none" cap="none" strike="noStrike">
              <a:solidFill>
                <a:srgbClr val="3A0A14"/>
              </a:solidFill>
              <a:latin typeface="Inter"/>
              <a:ea typeface="Inter"/>
              <a:cs typeface="Inter"/>
              <a:sym typeface="Inter"/>
            </a:endParaRPr>
          </a:p>
        </p:txBody>
      </p:sp>
      <p:sp>
        <p:nvSpPr>
          <p:cNvPr id="184" name="Google Shape;184;p21"/>
          <p:cNvSpPr/>
          <p:nvPr/>
        </p:nvSpPr>
        <p:spPr>
          <a:xfrm>
            <a:off x="474650" y="2942282"/>
            <a:ext cx="5752200" cy="292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1100"/>
              <a:buFont typeface="Arial"/>
              <a:buNone/>
            </a:pPr>
            <a:r>
              <a:rPr lang="en" sz="950">
                <a:solidFill>
                  <a:srgbClr val="3A0A14"/>
                </a:solidFill>
                <a:latin typeface="Inter"/>
                <a:ea typeface="Inter"/>
                <a:cs typeface="Inter"/>
                <a:sym typeface="Inter"/>
              </a:rPr>
              <a:t>Your direct deposit in your payroll system will be updated to a DailyPay bank account number.</a:t>
            </a:r>
            <a:endParaRPr sz="950">
              <a:solidFill>
                <a:srgbClr val="3A0A14"/>
              </a:solidFill>
              <a:latin typeface="Inter"/>
              <a:ea typeface="Inter"/>
              <a:cs typeface="Inter"/>
              <a:sym typeface="Inter"/>
            </a:endParaRPr>
          </a:p>
          <a:p>
            <a:pPr indent="0" lvl="0" marL="0" marR="0" rtl="0" algn="l">
              <a:spcBef>
                <a:spcPts val="0"/>
              </a:spcBef>
              <a:spcAft>
                <a:spcPts val="0"/>
              </a:spcAft>
              <a:buClr>
                <a:srgbClr val="2B3D4F"/>
              </a:buClr>
              <a:buSzPts val="1050"/>
              <a:buFont typeface="Inter"/>
              <a:buNone/>
            </a:pPr>
            <a:r>
              <a:t/>
            </a:r>
            <a:endParaRPr sz="950">
              <a:solidFill>
                <a:srgbClr val="3A0A14"/>
              </a:solidFill>
              <a:latin typeface="Inter"/>
              <a:ea typeface="Inter"/>
              <a:cs typeface="Inter"/>
              <a:sym typeface="Inter"/>
            </a:endParaRPr>
          </a:p>
        </p:txBody>
      </p:sp>
      <p:sp>
        <p:nvSpPr>
          <p:cNvPr id="185" name="Google Shape;185;p21"/>
          <p:cNvSpPr/>
          <p:nvPr/>
        </p:nvSpPr>
        <p:spPr>
          <a:xfrm>
            <a:off x="264275" y="1680082"/>
            <a:ext cx="5962500" cy="544200"/>
          </a:xfrm>
          <a:prstGeom prst="roundRect">
            <a:avLst>
              <a:gd fmla="val 9988" name="adj"/>
            </a:avLst>
          </a:prstGeom>
          <a:solidFill>
            <a:srgbClr val="FFF2EC"/>
          </a:solidFill>
          <a:ln cap="flat" cmpd="sng" w="12700">
            <a:solidFill>
              <a:srgbClr val="FFF2EC">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6" name="Google Shape;186;p21" title="AdobeStock_774980187 1.png"/>
          <p:cNvPicPr preferRelativeResize="0"/>
          <p:nvPr/>
        </p:nvPicPr>
        <p:blipFill rotWithShape="1">
          <a:blip r:embed="rId3">
            <a:alphaModFix/>
          </a:blip>
          <a:srcRect b="4315" l="20245" r="39020" t="0"/>
          <a:stretch/>
        </p:blipFill>
        <p:spPr>
          <a:xfrm>
            <a:off x="6613550" y="135000"/>
            <a:ext cx="2404201" cy="3767475"/>
          </a:xfrm>
          <a:prstGeom prst="rect">
            <a:avLst/>
          </a:prstGeom>
          <a:noFill/>
          <a:ln>
            <a:noFill/>
          </a:ln>
        </p:spPr>
      </p:pic>
      <p:sp>
        <p:nvSpPr>
          <p:cNvPr id="187" name="Google Shape;187;p21"/>
          <p:cNvSpPr/>
          <p:nvPr/>
        </p:nvSpPr>
        <p:spPr>
          <a:xfrm>
            <a:off x="891977" y="1764482"/>
            <a:ext cx="54432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82B49"/>
              </a:buClr>
              <a:buSzPts val="1270"/>
              <a:buFont typeface="Inter"/>
              <a:buNone/>
            </a:pPr>
            <a:r>
              <a:rPr i="0" lang="en" sz="1050" u="none" cap="none" strike="noStrike">
                <a:solidFill>
                  <a:srgbClr val="290001"/>
                </a:solidFill>
                <a:latin typeface="Inter Black"/>
                <a:ea typeface="Inter Black"/>
                <a:cs typeface="Inter Black"/>
                <a:sym typeface="Inter Black"/>
              </a:rPr>
              <a:t>Keep your personal </a:t>
            </a:r>
            <a:r>
              <a:rPr lang="en" sz="1050">
                <a:solidFill>
                  <a:srgbClr val="290001"/>
                </a:solidFill>
                <a:latin typeface="Inter Black"/>
                <a:ea typeface="Inter Black"/>
                <a:cs typeface="Inter Black"/>
                <a:sym typeface="Inter Black"/>
              </a:rPr>
              <a:t>&amp;</a:t>
            </a:r>
            <a:r>
              <a:rPr i="0" lang="en" sz="1050" u="none" cap="none" strike="noStrike">
                <a:solidFill>
                  <a:srgbClr val="290001"/>
                </a:solidFill>
                <a:latin typeface="Inter Black"/>
                <a:ea typeface="Inter Black"/>
                <a:cs typeface="Inter Black"/>
                <a:sym typeface="Inter Black"/>
              </a:rPr>
              <a:t> banking info updated in the DailyPay app</a:t>
            </a:r>
            <a:r>
              <a:rPr lang="en" sz="1050">
                <a:solidFill>
                  <a:srgbClr val="290001"/>
                </a:solidFill>
                <a:latin typeface="Inter Black"/>
                <a:ea typeface="Inter Black"/>
                <a:cs typeface="Inter Black"/>
                <a:sym typeface="Inter Black"/>
              </a:rPr>
              <a:t> at all times</a:t>
            </a:r>
            <a:endParaRPr i="0" sz="1050" u="none" cap="none" strike="noStrike">
              <a:solidFill>
                <a:srgbClr val="290001"/>
              </a:solidFill>
              <a:latin typeface="Inter Black"/>
              <a:ea typeface="Inter Black"/>
              <a:cs typeface="Inter Black"/>
              <a:sym typeface="Inter Black"/>
            </a:endParaRPr>
          </a:p>
        </p:txBody>
      </p:sp>
      <p:sp>
        <p:nvSpPr>
          <p:cNvPr id="188" name="Google Shape;188;p21"/>
          <p:cNvSpPr/>
          <p:nvPr/>
        </p:nvSpPr>
        <p:spPr>
          <a:xfrm>
            <a:off x="891973" y="1959548"/>
            <a:ext cx="6611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3D4F"/>
              </a:buClr>
              <a:buSzPts val="1140"/>
              <a:buFont typeface="Inter"/>
              <a:buNone/>
            </a:pPr>
            <a:r>
              <a:rPr b="0" i="0" lang="en" sz="950" u="none" cap="none" strike="noStrike">
                <a:solidFill>
                  <a:srgbClr val="3A0A14"/>
                </a:solidFill>
                <a:latin typeface="Inter"/>
                <a:ea typeface="Inter"/>
                <a:cs typeface="Inter"/>
                <a:sym typeface="Inter"/>
              </a:rPr>
              <a:t>Never remove or alter the DailyPay account number in your payroll system.</a:t>
            </a:r>
            <a:endParaRPr b="0" i="0" sz="950" u="none" cap="none" strike="noStrike">
              <a:solidFill>
                <a:srgbClr val="3A0A14"/>
              </a:solidFill>
              <a:latin typeface="Inter"/>
              <a:ea typeface="Inter"/>
              <a:cs typeface="Inter"/>
              <a:sym typeface="Inter"/>
            </a:endParaRPr>
          </a:p>
        </p:txBody>
      </p:sp>
      <p:pic>
        <p:nvPicPr>
          <p:cNvPr id="189" name="Google Shape;189;p21" title="Group 2147209734.png"/>
          <p:cNvPicPr preferRelativeResize="0"/>
          <p:nvPr/>
        </p:nvPicPr>
        <p:blipFill>
          <a:blip r:embed="rId4">
            <a:alphaModFix/>
          </a:blip>
          <a:stretch>
            <a:fillRect/>
          </a:stretch>
        </p:blipFill>
        <p:spPr>
          <a:xfrm>
            <a:off x="346284" y="1769337"/>
            <a:ext cx="481027" cy="384000"/>
          </a:xfrm>
          <a:prstGeom prst="rect">
            <a:avLst/>
          </a:prstGeom>
          <a:noFill/>
          <a:ln>
            <a:noFill/>
          </a:ln>
        </p:spPr>
      </p:pic>
      <p:sp>
        <p:nvSpPr>
          <p:cNvPr id="190" name="Google Shape;190;p21"/>
          <p:cNvSpPr/>
          <p:nvPr/>
        </p:nvSpPr>
        <p:spPr>
          <a:xfrm>
            <a:off x="324625" y="2712607"/>
            <a:ext cx="73200" cy="456900"/>
          </a:xfrm>
          <a:prstGeom prst="rect">
            <a:avLst/>
          </a:prstGeom>
          <a:solidFill>
            <a:srgbClr val="FF4C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1" name="Google Shape;191;p21"/>
          <p:cNvSpPr/>
          <p:nvPr/>
        </p:nvSpPr>
        <p:spPr>
          <a:xfrm>
            <a:off x="480627" y="3290006"/>
            <a:ext cx="2834700" cy="29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82B49"/>
              </a:buClr>
              <a:buSzPts val="1400"/>
              <a:buFont typeface="Inter"/>
              <a:buNone/>
            </a:pPr>
            <a:r>
              <a:rPr b="1" lang="en" sz="1000">
                <a:solidFill>
                  <a:srgbClr val="3A0A14"/>
                </a:solidFill>
                <a:latin typeface="Inter"/>
                <a:ea typeface="Inter"/>
                <a:cs typeface="Inter"/>
                <a:sym typeface="Inter"/>
              </a:rPr>
              <a:t>On payday</a:t>
            </a:r>
            <a:endParaRPr b="0" i="0" sz="1000" u="none" cap="none" strike="noStrike">
              <a:solidFill>
                <a:srgbClr val="3A0A14"/>
              </a:solidFill>
              <a:latin typeface="Inter"/>
              <a:ea typeface="Inter"/>
              <a:cs typeface="Inter"/>
              <a:sym typeface="Inter"/>
            </a:endParaRPr>
          </a:p>
        </p:txBody>
      </p:sp>
      <p:sp>
        <p:nvSpPr>
          <p:cNvPr id="192" name="Google Shape;192;p21"/>
          <p:cNvSpPr/>
          <p:nvPr/>
        </p:nvSpPr>
        <p:spPr>
          <a:xfrm>
            <a:off x="480600" y="3456251"/>
            <a:ext cx="5752200" cy="7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1100"/>
              <a:buFont typeface="Arial"/>
              <a:buNone/>
            </a:pPr>
            <a:r>
              <a:rPr lang="en" sz="950">
                <a:solidFill>
                  <a:srgbClr val="3A0A14"/>
                </a:solidFill>
                <a:latin typeface="Inter"/>
                <a:ea typeface="Inter"/>
                <a:cs typeface="Inter"/>
                <a:sym typeface="Inter"/>
              </a:rPr>
              <a:t>You will receive your full paycheck, minus any earnings you transferred before payday and any associated fees during that pay period.</a:t>
            </a:r>
            <a:br>
              <a:rPr lang="en" sz="950">
                <a:solidFill>
                  <a:srgbClr val="3A0A14"/>
                </a:solidFill>
                <a:latin typeface="Inter"/>
                <a:ea typeface="Inter"/>
                <a:cs typeface="Inter"/>
                <a:sym typeface="Inter"/>
              </a:rPr>
            </a:br>
            <a:endParaRPr sz="400">
              <a:solidFill>
                <a:srgbClr val="3A0A14"/>
              </a:solidFill>
              <a:latin typeface="Inter"/>
              <a:ea typeface="Inter"/>
              <a:cs typeface="Inter"/>
              <a:sym typeface="Inter"/>
            </a:endParaRPr>
          </a:p>
          <a:p>
            <a:pPr indent="0" lvl="0" marL="0" rtl="0" algn="l">
              <a:spcBef>
                <a:spcPts val="0"/>
              </a:spcBef>
              <a:spcAft>
                <a:spcPts val="0"/>
              </a:spcAft>
              <a:buClr>
                <a:srgbClr val="000000"/>
              </a:buClr>
              <a:buSzPts val="1100"/>
              <a:buFont typeface="Arial"/>
              <a:buNone/>
            </a:pPr>
            <a:r>
              <a:rPr b="1" lang="en" sz="900">
                <a:solidFill>
                  <a:srgbClr val="3A0A14"/>
                </a:solidFill>
                <a:latin typeface="Inter"/>
                <a:ea typeface="Inter"/>
                <a:cs typeface="Inter"/>
                <a:sym typeface="Inter"/>
              </a:rPr>
              <a:t>Note: </a:t>
            </a:r>
            <a:r>
              <a:rPr lang="en" sz="900">
                <a:solidFill>
                  <a:srgbClr val="3A0A14"/>
                </a:solidFill>
                <a:latin typeface="Inter"/>
                <a:ea typeface="Inter"/>
                <a:cs typeface="Inter"/>
                <a:sym typeface="Inter"/>
              </a:rPr>
              <a:t>Your bank statement may say you received a payment from Wells Fargo, PNC, or DailyPay. That is </a:t>
            </a:r>
            <a:r>
              <a:rPr lang="en" sz="900">
                <a:solidFill>
                  <a:srgbClr val="3A0A14"/>
                </a:solidFill>
                <a:latin typeface="Inter"/>
                <a:ea typeface="Inter"/>
                <a:cs typeface="Inter"/>
                <a:sym typeface="Inter"/>
              </a:rPr>
              <a:t>normal</a:t>
            </a:r>
            <a:r>
              <a:rPr lang="en" sz="900">
                <a:solidFill>
                  <a:srgbClr val="3A0A14"/>
                </a:solidFill>
                <a:latin typeface="Inter"/>
                <a:ea typeface="Inter"/>
                <a:cs typeface="Inter"/>
                <a:sym typeface="Inter"/>
              </a:rPr>
              <a:t>. DailyPay uses secure partner banks (like Wells Fargo or PNC) to safely issue payments.</a:t>
            </a:r>
            <a:endParaRPr sz="900">
              <a:solidFill>
                <a:srgbClr val="3A0A14"/>
              </a:solidFill>
              <a:latin typeface="Inter"/>
              <a:ea typeface="Inter"/>
              <a:cs typeface="Inter"/>
              <a:sym typeface="Inter"/>
            </a:endParaRPr>
          </a:p>
        </p:txBody>
      </p:sp>
      <p:sp>
        <p:nvSpPr>
          <p:cNvPr id="193" name="Google Shape;193;p21"/>
          <p:cNvSpPr/>
          <p:nvPr/>
        </p:nvSpPr>
        <p:spPr>
          <a:xfrm>
            <a:off x="330575" y="3324613"/>
            <a:ext cx="73200" cy="900000"/>
          </a:xfrm>
          <a:prstGeom prst="rect">
            <a:avLst/>
          </a:prstGeom>
          <a:solidFill>
            <a:srgbClr val="FF4C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4" name="Google Shape;194;p21"/>
          <p:cNvSpPr/>
          <p:nvPr/>
        </p:nvSpPr>
        <p:spPr>
          <a:xfrm>
            <a:off x="8087235" y="4091525"/>
            <a:ext cx="888000" cy="9000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5" name="Google Shape;195;p21"/>
          <p:cNvSpPr/>
          <p:nvPr/>
        </p:nvSpPr>
        <p:spPr>
          <a:xfrm>
            <a:off x="6079450" y="4328300"/>
            <a:ext cx="2868300" cy="4002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6" name="Google Shape;196;p21"/>
          <p:cNvSpPr txBox="1"/>
          <p:nvPr/>
        </p:nvSpPr>
        <p:spPr>
          <a:xfrm>
            <a:off x="5850850" y="4305800"/>
            <a:ext cx="2288700" cy="456900"/>
          </a:xfrm>
          <a:prstGeom prst="rect">
            <a:avLst/>
          </a:prstGeom>
          <a:noFill/>
          <a:ln>
            <a:noFill/>
          </a:ln>
        </p:spPr>
        <p:txBody>
          <a:bodyPr anchorCtr="0" anchor="t" bIns="113375" lIns="113375" spcFirstLastPara="1" rIns="113375" wrap="square" tIns="113375">
            <a:spAutoFit/>
          </a:bodyPr>
          <a:lstStyle/>
          <a:p>
            <a:pPr indent="0" lvl="0" marL="0" rtl="0" algn="r">
              <a:spcBef>
                <a:spcPts val="0"/>
              </a:spcBef>
              <a:spcAft>
                <a:spcPts val="0"/>
              </a:spcAft>
              <a:buNone/>
            </a:pPr>
            <a:r>
              <a:rPr lang="en" sz="600">
                <a:solidFill>
                  <a:srgbClr val="290001"/>
                </a:solidFill>
                <a:latin typeface="Inter"/>
                <a:ea typeface="Inter"/>
                <a:cs typeface="Inter"/>
                <a:sym typeface="Inter"/>
              </a:rPr>
              <a:t>It’s Free to Join 2M+ Using DailyPay</a:t>
            </a:r>
            <a:endParaRPr sz="600">
              <a:solidFill>
                <a:srgbClr val="290001"/>
              </a:solidFill>
              <a:latin typeface="Inter"/>
              <a:ea typeface="Inter"/>
              <a:cs typeface="Inter"/>
              <a:sym typeface="Inter"/>
            </a:endParaRPr>
          </a:p>
          <a:p>
            <a:pPr indent="0" lvl="0" marL="0" rtl="0" algn="r">
              <a:spcBef>
                <a:spcPts val="0"/>
              </a:spcBef>
              <a:spcAft>
                <a:spcPts val="0"/>
              </a:spcAft>
              <a:buNone/>
            </a:pPr>
            <a:r>
              <a:rPr lang="en" sz="881">
                <a:solidFill>
                  <a:srgbClr val="290001"/>
                </a:solidFill>
                <a:latin typeface="Inter Black"/>
                <a:ea typeface="Inter Black"/>
                <a:cs typeface="Inter Black"/>
                <a:sym typeface="Inter Black"/>
              </a:rPr>
              <a:t>Click </a:t>
            </a:r>
            <a:r>
              <a:rPr lang="en" sz="881" u="sng">
                <a:solidFill>
                  <a:schemeClr val="hlink"/>
                </a:solidFill>
                <a:latin typeface="Inter Black"/>
                <a:ea typeface="Inter Black"/>
                <a:cs typeface="Inter Black"/>
                <a:sym typeface="Inter Black"/>
                <a:hlinkClick r:id="rId5"/>
              </a:rPr>
              <a:t>Here</a:t>
            </a:r>
            <a:r>
              <a:rPr lang="en" sz="881">
                <a:solidFill>
                  <a:srgbClr val="290001"/>
                </a:solidFill>
                <a:latin typeface="Inter Black"/>
                <a:ea typeface="Inter Black"/>
                <a:cs typeface="Inter Black"/>
                <a:sym typeface="Inter Black"/>
              </a:rPr>
              <a:t> or Scan to Get Started</a:t>
            </a:r>
            <a:endParaRPr sz="881"/>
          </a:p>
        </p:txBody>
      </p:sp>
      <p:pic>
        <p:nvPicPr>
          <p:cNvPr id="197" name="Google Shape;197;p21" title="Client_New_Hire_Enrollment_-_070126_QR-code.png"/>
          <p:cNvPicPr preferRelativeResize="0"/>
          <p:nvPr/>
        </p:nvPicPr>
        <p:blipFill>
          <a:blip r:embed="rId6">
            <a:alphaModFix/>
          </a:blip>
          <a:stretch>
            <a:fillRect/>
          </a:stretch>
        </p:blipFill>
        <p:spPr>
          <a:xfrm>
            <a:off x="8143025" y="4153325"/>
            <a:ext cx="776401" cy="7764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