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2" r:id="rId4"/>
  </p:sldMasterIdLst>
  <p:notesMasterIdLst>
    <p:notesMasterId r:id="rId5"/>
  </p:notesMasterIdLst>
  <p:sldIdLst>
    <p:sldId id="256" r:id="rId6"/>
    <p:sldId id="257" r:id="rId7"/>
    <p:sldId id="258" r:id="rId8"/>
    <p:sldId id="259" r:id="rId9"/>
    <p:sldId id="260" r:id="rId10"/>
    <p:sldId id="261" r:id="rId11"/>
  </p:sldIdLst>
  <p:sldSz cy="5143500" cx="9144000"/>
  <p:notesSz cx="6858000" cy="9144000"/>
  <p:embeddedFontLst>
    <p:embeddedFont>
      <p:font typeface="Roboto"/>
      <p:regular r:id="rId12"/>
      <p:bold r:id="rId13"/>
      <p:italic r:id="rId14"/>
      <p:boldItalic r:id="rId15"/>
    </p:embeddedFont>
    <p:embeddedFont>
      <p:font typeface="Inter Light"/>
      <p:regular r:id="rId16"/>
      <p:bold r:id="rId17"/>
      <p:italic r:id="rId18"/>
      <p:boldItalic r:id="rId19"/>
    </p:embeddedFont>
    <p:embeddedFont>
      <p:font typeface="Inter"/>
      <p:regular r:id="rId20"/>
      <p:bold r:id="rId21"/>
      <p:italic r:id="rId22"/>
      <p:boldItalic r:id="rId23"/>
    </p:embeddedFont>
    <p:embeddedFont>
      <p:font typeface="Inter Black"/>
      <p:bold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Inter-regular.fntdata"/><Relationship Id="rId22" Type="http://schemas.openxmlformats.org/officeDocument/2006/relationships/font" Target="fonts/Inter-italic.fntdata"/><Relationship Id="rId21" Type="http://schemas.openxmlformats.org/officeDocument/2006/relationships/font" Target="fonts/Inter-bold.fntdata"/><Relationship Id="rId24" Type="http://schemas.openxmlformats.org/officeDocument/2006/relationships/font" Target="fonts/InterBlack-bold.fntdata"/><Relationship Id="rId23" Type="http://schemas.openxmlformats.org/officeDocument/2006/relationships/font" Target="fonts/Inter-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schemas.openxmlformats.org/officeDocument/2006/relationships/font" Target="fonts/InterBlack-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Roboto-bold.fntdata"/><Relationship Id="rId12" Type="http://schemas.openxmlformats.org/officeDocument/2006/relationships/font" Target="fonts/Roboto-regular.fntdata"/><Relationship Id="rId15" Type="http://schemas.openxmlformats.org/officeDocument/2006/relationships/font" Target="fonts/Roboto-boldItalic.fntdata"/><Relationship Id="rId14" Type="http://schemas.openxmlformats.org/officeDocument/2006/relationships/font" Target="fonts/Roboto-italic.fntdata"/><Relationship Id="rId17" Type="http://schemas.openxmlformats.org/officeDocument/2006/relationships/font" Target="fonts/InterLight-bold.fntdata"/><Relationship Id="rId16" Type="http://schemas.openxmlformats.org/officeDocument/2006/relationships/font" Target="fonts/InterLight-regular.fntdata"/><Relationship Id="rId19" Type="http://schemas.openxmlformats.org/officeDocument/2006/relationships/font" Target="fonts/InterLight-boldItalic.fntdata"/><Relationship Id="rId18" Type="http://schemas.openxmlformats.org/officeDocument/2006/relationships/font" Target="fonts/InterLight-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3f11d9e04cd_0_0: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 name="Google Shape;57;g3f11d9e04cd_0_0: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 name="Google Shape;58;g3f11d9e04cd_0_0: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3f11d9e04cd_0_267: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 name="Google Shape;67;g3f11d9e04cd_0_267: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 name="Google Shape;68;g3f11d9e04cd_0_267: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f11d9e04cd_0_51: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 name="Google Shape;82;g3f11d9e04cd_0_51: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 name="Google Shape;83;g3f11d9e04cd_0_51: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f01d2976ce_0_5: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g3f01d2976ce_0_5: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 name="Google Shape;111;g3f01d2976ce_0_5: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3f25bea0d77_1_0: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g3f25bea0d77_1_0: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g3f25bea0d77_1_0: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ed9bcf149b_0_73: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g3ed9bcf149b_0_73: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g3ed9bcf149b_0_73: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50" name="Shape 50"/>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1">
  <p:cSld name="CUSTOM_4">
    <p:bg>
      <p:bgPr>
        <a:solidFill>
          <a:schemeClr val="lt1"/>
        </a:solidFill>
      </p:bgPr>
    </p:bg>
    <p:spTree>
      <p:nvGrpSpPr>
        <p:cNvPr id="51" name="Shape 51"/>
        <p:cNvGrpSpPr/>
        <p:nvPr/>
      </p:nvGrpSpPr>
      <p:grpSpPr>
        <a:xfrm>
          <a:off x="0" y="0"/>
          <a:ext cx="0" cy="0"/>
          <a:chOff x="0" y="0"/>
          <a:chExt cx="0" cy="0"/>
        </a:xfrm>
      </p:grpSpPr>
      <p:pic>
        <p:nvPicPr>
          <p:cNvPr id="52" name="Google Shape;52;p14" title="DailyPay_Mint_Logo_Primary_RGB_Afternoon_Maroon_and_Dawn_Orange.png"/>
          <p:cNvPicPr preferRelativeResize="0"/>
          <p:nvPr/>
        </p:nvPicPr>
        <p:blipFill rotWithShape="1">
          <a:blip r:embed="rId2">
            <a:alphaModFix/>
          </a:blip>
          <a:srcRect b="9813" l="0" r="0" t="9821"/>
          <a:stretch/>
        </p:blipFill>
        <p:spPr>
          <a:xfrm>
            <a:off x="238125" y="4714575"/>
            <a:ext cx="871301" cy="2113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3">
  <p:cSld name="CUSTOM_2">
    <p:bg>
      <p:bgPr>
        <a:solidFill>
          <a:srgbClr val="290001"/>
        </a:solidFill>
      </p:bgPr>
    </p:bg>
    <p:spTree>
      <p:nvGrpSpPr>
        <p:cNvPr id="53" name="Shape 53"/>
        <p:cNvGrpSpPr/>
        <p:nvPr/>
      </p:nvGrpSpPr>
      <p:grpSpPr>
        <a:xfrm>
          <a:off x="0" y="0"/>
          <a:ext cx="0" cy="0"/>
          <a:chOff x="0" y="0"/>
          <a:chExt cx="0" cy="0"/>
        </a:xfrm>
      </p:grpSpPr>
      <p:pic>
        <p:nvPicPr>
          <p:cNvPr id="54" name="Google Shape;54;p15" title="DailyPay_Mint_Logo_Primary_RGB_Bright_White_and_Dawn_Orange.png"/>
          <p:cNvPicPr preferRelativeResize="0"/>
          <p:nvPr/>
        </p:nvPicPr>
        <p:blipFill rotWithShape="1">
          <a:blip r:embed="rId2">
            <a:alphaModFix/>
          </a:blip>
          <a:srcRect b="9813" l="0" r="0" t="9821"/>
          <a:stretch/>
        </p:blipFill>
        <p:spPr>
          <a:xfrm>
            <a:off x="238125" y="4705925"/>
            <a:ext cx="906977" cy="21994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2.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7.png"/><Relationship Id="rId5" Type="http://schemas.openxmlformats.org/officeDocument/2006/relationships/hyperlink" Target="https://youtu.be/aGTW-nCjUKE" TargetMode="External"/><Relationship Id="rId6" Type="http://schemas.openxmlformats.org/officeDocument/2006/relationships/hyperlink" Target="http://www.youtube.com/watch?v=aGTW-nCjUKE" TargetMode="External"/><Relationship Id="rId7" Type="http://schemas.openxmlformats.org/officeDocument/2006/relationships/image" Target="../media/image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12.png"/><Relationship Id="rId4" Type="http://schemas.openxmlformats.org/officeDocument/2006/relationships/hyperlink" Target="https://help.dailypay.com/hc/en-us/articles/23630960763411-I-live-in-CT-How-do-I-use-DailyPay" TargetMode="External"/><Relationship Id="rId5" Type="http://schemas.openxmlformats.org/officeDocument/2006/relationships/hyperlink" Target="https://help.dailypay.com/hc/en-us/articles/23630960763411-I-live-in-CT-How-do-I-use-DailyPay" TargetMode="External"/><Relationship Id="rId6" Type="http://schemas.openxmlformats.org/officeDocument/2006/relationships/image" Target="../media/image7.png"/></Relationships>
</file>

<file path=ppt/slides/_rels/slide4.xml.rels><?xml version="1.0" encoding="UTF-8" standalone="yes"?><Relationships xmlns="http://schemas.openxmlformats.org/package/2006/relationships"><Relationship Id="rId11" Type="http://schemas.openxmlformats.org/officeDocument/2006/relationships/hyperlink" Target="https://www.dailypay.com/en-us/legal/cash-back-program-terms-and-conditions/" TargetMode="External"/><Relationship Id="rId10" Type="http://schemas.openxmlformats.org/officeDocument/2006/relationships/image" Target="../media/image17.png"/><Relationship Id="rId13" Type="http://schemas.openxmlformats.org/officeDocument/2006/relationships/hyperlink" Target="https://www.scribeup.io/privacy" TargetMode="External"/><Relationship Id="rId12" Type="http://schemas.openxmlformats.org/officeDocument/2006/relationships/hyperlink" Target="https://www.dailypay.com/en-us/legal/cha/" TargetMode="External"/><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10.png"/><Relationship Id="rId4" Type="http://schemas.openxmlformats.org/officeDocument/2006/relationships/image" Target="../media/image15.png"/><Relationship Id="rId9" Type="http://schemas.openxmlformats.org/officeDocument/2006/relationships/image" Target="../media/image19.png"/><Relationship Id="rId15" Type="http://schemas.openxmlformats.org/officeDocument/2006/relationships/image" Target="../media/image18.png"/><Relationship Id="rId14" Type="http://schemas.openxmlformats.org/officeDocument/2006/relationships/hyperlink" Target="https://get.dailypay.com/legal/bill-manager-terms/" TargetMode="External"/><Relationship Id="rId16" Type="http://schemas.openxmlformats.org/officeDocument/2006/relationships/image" Target="../media/image7.png"/><Relationship Id="rId5" Type="http://schemas.openxmlformats.org/officeDocument/2006/relationships/image" Target="../media/image16.png"/><Relationship Id="rId6" Type="http://schemas.openxmlformats.org/officeDocument/2006/relationships/image" Target="../media/image14.png"/><Relationship Id="rId7" Type="http://schemas.openxmlformats.org/officeDocument/2006/relationships/image" Target="../media/image5.png"/><Relationship Id="rId8"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hyperlink" Target="mailto:support@dailypay.com" TargetMode="External"/><Relationship Id="rId5" Type="http://schemas.openxmlformats.org/officeDocument/2006/relationships/hyperlink" Target="https://help.dailypay.com/hc/en-us" TargetMode="External"/><Relationship Id="rId6" Type="http://schemas.openxmlformats.org/officeDocument/2006/relationships/image" Target="../media/image6.png"/><Relationship Id="rId7" Type="http://schemas.openxmlformats.org/officeDocument/2006/relationships/hyperlink" Target="http://get.dailypay.com" TargetMode="External"/><Relationship Id="rId8"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 Id="rId3" Type="http://schemas.openxmlformats.org/officeDocument/2006/relationships/image" Target="../media/image20.png"/><Relationship Id="rId4" Type="http://schemas.openxmlformats.org/officeDocument/2006/relationships/image" Target="../media/image10.png"/><Relationship Id="rId5"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0001"/>
        </a:solidFill>
      </p:bgPr>
    </p:bg>
    <p:spTree>
      <p:nvGrpSpPr>
        <p:cNvPr id="59" name="Shape 59"/>
        <p:cNvGrpSpPr/>
        <p:nvPr/>
      </p:nvGrpSpPr>
      <p:grpSpPr>
        <a:xfrm>
          <a:off x="0" y="0"/>
          <a:ext cx="0" cy="0"/>
          <a:chOff x="0" y="0"/>
          <a:chExt cx="0" cy="0"/>
        </a:xfrm>
      </p:grpSpPr>
      <p:pic>
        <p:nvPicPr>
          <p:cNvPr descr="preencoded.png" id="60" name="Google Shape;60;p16"/>
          <p:cNvPicPr preferRelativeResize="0"/>
          <p:nvPr/>
        </p:nvPicPr>
        <p:blipFill rotWithShape="1">
          <a:blip r:embed="rId3">
            <a:alphaModFix/>
          </a:blip>
          <a:srcRect b="0" l="0" r="0" t="0"/>
          <a:stretch/>
        </p:blipFill>
        <p:spPr>
          <a:xfrm>
            <a:off x="-12" y="0"/>
            <a:ext cx="9144000" cy="5143501"/>
          </a:xfrm>
          <a:prstGeom prst="rect">
            <a:avLst/>
          </a:prstGeom>
          <a:noFill/>
          <a:ln>
            <a:noFill/>
          </a:ln>
        </p:spPr>
      </p:pic>
      <p:sp>
        <p:nvSpPr>
          <p:cNvPr id="61" name="Google Shape;61;p16"/>
          <p:cNvSpPr/>
          <p:nvPr/>
        </p:nvSpPr>
        <p:spPr>
          <a:xfrm>
            <a:off x="4783625" y="2339825"/>
            <a:ext cx="4554300" cy="512700"/>
          </a:xfrm>
          <a:prstGeom prst="rect">
            <a:avLst/>
          </a:prstGeom>
          <a:noFill/>
          <a:ln>
            <a:noFill/>
          </a:ln>
        </p:spPr>
        <p:txBody>
          <a:bodyPr anchorCtr="0" anchor="ctr" bIns="45700" lIns="91425" spcFirstLastPara="1" rIns="91425" wrap="square" tIns="45700">
            <a:noAutofit/>
          </a:bodyPr>
          <a:lstStyle/>
          <a:p>
            <a:pPr indent="0" lvl="0" marL="0" marR="0" rtl="0" algn="l">
              <a:lnSpc>
                <a:spcPct val="105000"/>
              </a:lnSpc>
              <a:spcBef>
                <a:spcPts val="0"/>
              </a:spcBef>
              <a:spcAft>
                <a:spcPts val="0"/>
              </a:spcAft>
              <a:buClr>
                <a:srgbClr val="FFF1E6"/>
              </a:buClr>
              <a:buSzPts val="1200"/>
              <a:buFont typeface="Arial"/>
              <a:buNone/>
            </a:pPr>
            <a:r>
              <a:rPr lang="en" sz="2100">
                <a:solidFill>
                  <a:srgbClr val="FFF1E6"/>
                </a:solidFill>
                <a:latin typeface="Georgia"/>
                <a:ea typeface="Georgia"/>
                <a:cs typeface="Georgia"/>
                <a:sym typeface="Georgia"/>
              </a:rPr>
              <a:t>Your guide to </a:t>
            </a:r>
            <a:endParaRPr i="0" sz="2100" u="none" cap="none" strike="noStrike">
              <a:solidFill>
                <a:schemeClr val="dk1"/>
              </a:solidFill>
              <a:latin typeface="Georgia"/>
              <a:ea typeface="Georgia"/>
              <a:cs typeface="Georgia"/>
              <a:sym typeface="Georgia"/>
            </a:endParaRPr>
          </a:p>
        </p:txBody>
      </p:sp>
      <p:sp>
        <p:nvSpPr>
          <p:cNvPr id="62" name="Google Shape;62;p16"/>
          <p:cNvSpPr/>
          <p:nvPr/>
        </p:nvSpPr>
        <p:spPr>
          <a:xfrm>
            <a:off x="5575050" y="3293829"/>
            <a:ext cx="4077000" cy="7872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FF4C00"/>
              </a:buClr>
              <a:buSzPts val="450"/>
              <a:buFont typeface="Arial"/>
              <a:buNone/>
            </a:pPr>
            <a:r>
              <a:rPr lang="en" sz="4800">
                <a:solidFill>
                  <a:srgbClr val="FF4C00"/>
                </a:solidFill>
                <a:latin typeface="Inter Black"/>
                <a:ea typeface="Inter Black"/>
                <a:cs typeface="Inter Black"/>
                <a:sym typeface="Inter Black"/>
              </a:rPr>
              <a:t>DailyPay</a:t>
            </a:r>
            <a:endParaRPr i="0" sz="4800" u="none" cap="none" strike="noStrike">
              <a:solidFill>
                <a:schemeClr val="dk1"/>
              </a:solidFill>
              <a:latin typeface="Inter Black"/>
              <a:ea typeface="Inter Black"/>
              <a:cs typeface="Inter Black"/>
              <a:sym typeface="Inter Black"/>
            </a:endParaRPr>
          </a:p>
        </p:txBody>
      </p:sp>
      <p:pic>
        <p:nvPicPr>
          <p:cNvPr id="63" name="Google Shape;63;p16" title="DailyPay_Mint_Logo_Primary_RGB_Bright_White_and_Dawn_Orange.png"/>
          <p:cNvPicPr preferRelativeResize="0"/>
          <p:nvPr/>
        </p:nvPicPr>
        <p:blipFill rotWithShape="1">
          <a:blip r:embed="rId4">
            <a:alphaModFix/>
          </a:blip>
          <a:srcRect b="9813" l="0" r="0" t="9821"/>
          <a:stretch/>
        </p:blipFill>
        <p:spPr>
          <a:xfrm>
            <a:off x="238125" y="4705925"/>
            <a:ext cx="906977" cy="219949"/>
          </a:xfrm>
          <a:prstGeom prst="rect">
            <a:avLst/>
          </a:prstGeom>
          <a:noFill/>
          <a:ln>
            <a:noFill/>
          </a:ln>
        </p:spPr>
      </p:pic>
      <p:sp>
        <p:nvSpPr>
          <p:cNvPr id="64" name="Google Shape;64;p16"/>
          <p:cNvSpPr/>
          <p:nvPr/>
        </p:nvSpPr>
        <p:spPr>
          <a:xfrm>
            <a:off x="6157975" y="2820975"/>
            <a:ext cx="4554300" cy="512700"/>
          </a:xfrm>
          <a:prstGeom prst="rect">
            <a:avLst/>
          </a:prstGeom>
          <a:noFill/>
          <a:ln>
            <a:noFill/>
          </a:ln>
        </p:spPr>
        <p:txBody>
          <a:bodyPr anchorCtr="0" anchor="ctr" bIns="45700" lIns="91425" spcFirstLastPara="1" rIns="91425" wrap="square" tIns="45700">
            <a:noAutofit/>
          </a:bodyPr>
          <a:lstStyle/>
          <a:p>
            <a:pPr indent="0" lvl="0" marL="0" rtl="0" algn="l">
              <a:lnSpc>
                <a:spcPct val="105000"/>
              </a:lnSpc>
              <a:spcBef>
                <a:spcPts val="0"/>
              </a:spcBef>
              <a:spcAft>
                <a:spcPts val="0"/>
              </a:spcAft>
              <a:buClr>
                <a:srgbClr val="FFF1E6"/>
              </a:buClr>
              <a:buSzPts val="1200"/>
              <a:buFont typeface="Arial"/>
              <a:buNone/>
            </a:pPr>
            <a:r>
              <a:rPr lang="en" sz="2100">
                <a:solidFill>
                  <a:srgbClr val="FFF1E6"/>
                </a:solidFill>
                <a:latin typeface="Georgia"/>
                <a:ea typeface="Georgia"/>
                <a:cs typeface="Georgia"/>
                <a:sym typeface="Georgia"/>
              </a:rPr>
              <a:t>g</a:t>
            </a:r>
            <a:r>
              <a:rPr lang="en" sz="2100">
                <a:solidFill>
                  <a:srgbClr val="FFF1E6"/>
                </a:solidFill>
                <a:latin typeface="Georgia"/>
                <a:ea typeface="Georgia"/>
                <a:cs typeface="Georgia"/>
                <a:sym typeface="Georgia"/>
              </a:rPr>
              <a:t>etting started</a:t>
            </a:r>
            <a:r>
              <a:rPr lang="en" sz="2100">
                <a:solidFill>
                  <a:schemeClr val="dk1"/>
                </a:solidFill>
                <a:latin typeface="Georgia"/>
                <a:ea typeface="Georgia"/>
                <a:cs typeface="Georgia"/>
                <a:sym typeface="Georgia"/>
              </a:rPr>
              <a:t> </a:t>
            </a:r>
            <a:r>
              <a:rPr lang="en" sz="2100">
                <a:solidFill>
                  <a:srgbClr val="FFF1E6"/>
                </a:solidFill>
                <a:latin typeface="Georgia"/>
                <a:ea typeface="Georgia"/>
                <a:cs typeface="Georgia"/>
                <a:sym typeface="Georgia"/>
              </a:rPr>
              <a:t>with</a:t>
            </a:r>
            <a:endParaRPr i="0" sz="2100" u="none" cap="none" strike="noStrike">
              <a:solidFill>
                <a:schemeClr val="dk1"/>
              </a:solidFill>
              <a:latin typeface="Georgia"/>
              <a:ea typeface="Georgia"/>
              <a:cs typeface="Georgia"/>
              <a:sym typeface="Georgi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0001"/>
        </a:solidFill>
      </p:bgPr>
    </p:bg>
    <p:spTree>
      <p:nvGrpSpPr>
        <p:cNvPr id="69" name="Shape 69"/>
        <p:cNvGrpSpPr/>
        <p:nvPr/>
      </p:nvGrpSpPr>
      <p:grpSpPr>
        <a:xfrm>
          <a:off x="0" y="0"/>
          <a:ext cx="0" cy="0"/>
          <a:chOff x="0" y="0"/>
          <a:chExt cx="0" cy="0"/>
        </a:xfrm>
      </p:grpSpPr>
      <p:sp>
        <p:nvSpPr>
          <p:cNvPr id="70" name="Google Shape;70;p17"/>
          <p:cNvSpPr/>
          <p:nvPr/>
        </p:nvSpPr>
        <p:spPr>
          <a:xfrm>
            <a:off x="0" y="4544850"/>
            <a:ext cx="9144000" cy="5988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pic>
        <p:nvPicPr>
          <p:cNvPr id="71" name="Google Shape;71;p17" title="DailyPay_Mint_Logo_Primary_RGB_Afternoon_Maroon_and_Dawn_Orange.png"/>
          <p:cNvPicPr preferRelativeResize="0"/>
          <p:nvPr/>
        </p:nvPicPr>
        <p:blipFill rotWithShape="1">
          <a:blip r:embed="rId3">
            <a:alphaModFix/>
          </a:blip>
          <a:srcRect b="9813" l="0" r="0" t="9821"/>
          <a:stretch/>
        </p:blipFill>
        <p:spPr>
          <a:xfrm>
            <a:off x="238125" y="4714575"/>
            <a:ext cx="871301" cy="211300"/>
          </a:xfrm>
          <a:prstGeom prst="rect">
            <a:avLst/>
          </a:prstGeom>
          <a:noFill/>
          <a:ln>
            <a:noFill/>
          </a:ln>
        </p:spPr>
      </p:pic>
      <p:sp>
        <p:nvSpPr>
          <p:cNvPr id="72" name="Google Shape;72;p17"/>
          <p:cNvSpPr/>
          <p:nvPr/>
        </p:nvSpPr>
        <p:spPr>
          <a:xfrm>
            <a:off x="2641891" y="175350"/>
            <a:ext cx="257400" cy="257400"/>
          </a:xfrm>
          <a:prstGeom prst="ellipse">
            <a:avLst/>
          </a:prstGeom>
          <a:solidFill>
            <a:srgbClr val="29000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3" name="Google Shape;73;p17"/>
          <p:cNvSpPr/>
          <p:nvPr/>
        </p:nvSpPr>
        <p:spPr>
          <a:xfrm>
            <a:off x="8087235" y="4091525"/>
            <a:ext cx="888000" cy="900000"/>
          </a:xfrm>
          <a:prstGeom prst="roundRect">
            <a:avLst>
              <a:gd fmla="val 7194" name="adj"/>
            </a:avLst>
          </a:prstGeom>
          <a:solidFill>
            <a:srgbClr val="FFF1E6"/>
          </a:solidFill>
          <a:ln cap="flat" cmpd="sng" w="9525">
            <a:solidFill>
              <a:srgbClr val="FFF1E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4" name="Google Shape;74;p17"/>
          <p:cNvSpPr/>
          <p:nvPr/>
        </p:nvSpPr>
        <p:spPr>
          <a:xfrm>
            <a:off x="6543675" y="4328291"/>
            <a:ext cx="2404200" cy="400200"/>
          </a:xfrm>
          <a:prstGeom prst="roundRect">
            <a:avLst>
              <a:gd fmla="val 7194" name="adj"/>
            </a:avLst>
          </a:prstGeom>
          <a:solidFill>
            <a:srgbClr val="FFF1E6"/>
          </a:solidFill>
          <a:ln cap="flat" cmpd="sng" w="9525">
            <a:solidFill>
              <a:srgbClr val="FFF1E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5" name="Google Shape;75;p17"/>
          <p:cNvSpPr txBox="1"/>
          <p:nvPr/>
        </p:nvSpPr>
        <p:spPr>
          <a:xfrm>
            <a:off x="6512050" y="4305791"/>
            <a:ext cx="1627500" cy="456900"/>
          </a:xfrm>
          <a:prstGeom prst="rect">
            <a:avLst/>
          </a:prstGeom>
          <a:noFill/>
          <a:ln>
            <a:noFill/>
          </a:ln>
        </p:spPr>
        <p:txBody>
          <a:bodyPr anchorCtr="0" anchor="t" bIns="113375" lIns="113375" spcFirstLastPara="1" rIns="113375" wrap="square" tIns="113375">
            <a:spAutoFit/>
          </a:bodyPr>
          <a:lstStyle/>
          <a:p>
            <a:pPr indent="0" lvl="0" marL="0" rtl="0" algn="r">
              <a:spcBef>
                <a:spcPts val="0"/>
              </a:spcBef>
              <a:spcAft>
                <a:spcPts val="0"/>
              </a:spcAft>
              <a:buNone/>
            </a:pPr>
            <a:r>
              <a:rPr lang="en" sz="600">
                <a:solidFill>
                  <a:srgbClr val="290001"/>
                </a:solidFill>
                <a:latin typeface="Inter"/>
                <a:ea typeface="Inter"/>
                <a:cs typeface="Inter"/>
                <a:sym typeface="Inter"/>
              </a:rPr>
              <a:t>It’s Free to Join 2M+ Using DailyPay</a:t>
            </a:r>
            <a:endParaRPr sz="600">
              <a:solidFill>
                <a:srgbClr val="290001"/>
              </a:solidFill>
              <a:latin typeface="Inter"/>
              <a:ea typeface="Inter"/>
              <a:cs typeface="Inter"/>
              <a:sym typeface="Inter"/>
            </a:endParaRPr>
          </a:p>
          <a:p>
            <a:pPr indent="0" lvl="0" marL="0" rtl="0" algn="r">
              <a:spcBef>
                <a:spcPts val="0"/>
              </a:spcBef>
              <a:spcAft>
                <a:spcPts val="0"/>
              </a:spcAft>
              <a:buNone/>
            </a:pPr>
            <a:r>
              <a:rPr lang="en" sz="881">
                <a:solidFill>
                  <a:srgbClr val="290001"/>
                </a:solidFill>
                <a:latin typeface="Inter Black"/>
                <a:ea typeface="Inter Black"/>
                <a:cs typeface="Inter Black"/>
                <a:sym typeface="Inter Black"/>
              </a:rPr>
              <a:t>Scan to  Get Started</a:t>
            </a:r>
            <a:endParaRPr sz="881"/>
          </a:p>
        </p:txBody>
      </p:sp>
      <p:sp>
        <p:nvSpPr>
          <p:cNvPr id="76" name="Google Shape;76;p17"/>
          <p:cNvSpPr txBox="1"/>
          <p:nvPr/>
        </p:nvSpPr>
        <p:spPr>
          <a:xfrm>
            <a:off x="65550" y="38465"/>
            <a:ext cx="9012900" cy="469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853">
                <a:solidFill>
                  <a:schemeClr val="lt1"/>
                </a:solidFill>
                <a:latin typeface="Inter Black"/>
                <a:ea typeface="Inter Black"/>
                <a:cs typeface="Inter Black"/>
                <a:sym typeface="Inter Black"/>
              </a:rPr>
              <a:t>DailyPay Introduction Video | Click Play to Watch</a:t>
            </a:r>
            <a:endParaRPr sz="500">
              <a:solidFill>
                <a:schemeClr val="lt1"/>
              </a:solidFill>
              <a:latin typeface="Inter Black"/>
              <a:ea typeface="Inter Black"/>
              <a:cs typeface="Inter Black"/>
              <a:sym typeface="Inter Black"/>
            </a:endParaRPr>
          </a:p>
        </p:txBody>
      </p:sp>
      <p:pic>
        <p:nvPicPr>
          <p:cNvPr id="77" name="Google Shape;77;p17" title="Client_New_Hire_Enrollment_-_Deck_-_Card_-_071526_QR-code (1).png"/>
          <p:cNvPicPr preferRelativeResize="0"/>
          <p:nvPr/>
        </p:nvPicPr>
        <p:blipFill>
          <a:blip r:embed="rId4">
            <a:alphaModFix/>
          </a:blip>
          <a:stretch>
            <a:fillRect/>
          </a:stretch>
        </p:blipFill>
        <p:spPr>
          <a:xfrm>
            <a:off x="8144987" y="4155287"/>
            <a:ext cx="772475" cy="772475"/>
          </a:xfrm>
          <a:prstGeom prst="rect">
            <a:avLst/>
          </a:prstGeom>
          <a:noFill/>
          <a:ln>
            <a:noFill/>
          </a:ln>
        </p:spPr>
      </p:pic>
      <p:sp>
        <p:nvSpPr>
          <p:cNvPr id="78" name="Google Shape;78;p17"/>
          <p:cNvSpPr txBox="1"/>
          <p:nvPr/>
        </p:nvSpPr>
        <p:spPr>
          <a:xfrm>
            <a:off x="1211475" y="469035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latin typeface="Inter"/>
                <a:ea typeface="Inter"/>
                <a:cs typeface="Inter"/>
                <a:sym typeface="Inter"/>
              </a:rPr>
              <a:t>Click </a:t>
            </a:r>
            <a:r>
              <a:rPr lang="en" sz="800" u="sng">
                <a:solidFill>
                  <a:schemeClr val="hlink"/>
                </a:solidFill>
                <a:latin typeface="Inter"/>
                <a:ea typeface="Inter"/>
                <a:cs typeface="Inter"/>
                <a:sym typeface="Inter"/>
                <a:hlinkClick r:id="rId5"/>
              </a:rPr>
              <a:t>here</a:t>
            </a:r>
            <a:r>
              <a:rPr lang="en" sz="800">
                <a:latin typeface="Inter"/>
                <a:ea typeface="Inter"/>
                <a:cs typeface="Inter"/>
                <a:sym typeface="Inter"/>
              </a:rPr>
              <a:t> to view the video on Youtube</a:t>
            </a:r>
            <a:endParaRPr sz="800">
              <a:latin typeface="Inter"/>
              <a:ea typeface="Inter"/>
              <a:cs typeface="Inter"/>
              <a:sym typeface="Inter"/>
            </a:endParaRPr>
          </a:p>
        </p:txBody>
      </p:sp>
      <p:pic>
        <p:nvPicPr>
          <p:cNvPr descr="https://get.dailypay.com | Waiting two weeks for your pay? That's outdated. DailyPay gives you control over when you access your earned pay ahead of payday. Transfer funds to your bank or use the DailyPay Card.&#10;&#10;Plus, you get a full financial toolkit:&#10;• Savings Jars to help you reach your goals&#10;• Cash back on everyday purchases&#10;• Bill Manager to track upcoming expenses&#10;• Perks for discounts on insurance and phone plans&#10;• Free credit monitoring&#10;&#10;It's not just early access to your pay. It's tools that help you take control of your money. Learn more at https://get.dailypay.com&#10;–––&#10;Check out the DailyPay App: https://dailypay.app.link/YouTube&#10;Instagram: https://www.instagram.com/dailypay/&#10;TikTok: https://www.tiktok.com/@dailypay&#10;Facebook: https://www.facebook.com/dailypay&#10;X: https://x.com/dailypay" id="79" name="Google Shape;79;p17" title="Why Wait Two Weeks? Access Your Pay On Your Schedule">
            <a:hlinkClick r:id="rId6"/>
          </p:cNvPr>
          <p:cNvPicPr preferRelativeResize="0"/>
          <p:nvPr/>
        </p:nvPicPr>
        <p:blipFill>
          <a:blip r:embed="rId7">
            <a:alphaModFix/>
          </a:blip>
          <a:stretch>
            <a:fillRect/>
          </a:stretch>
        </p:blipFill>
        <p:spPr>
          <a:xfrm>
            <a:off x="1392175" y="618385"/>
            <a:ext cx="6359650" cy="357730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
                                        </p:tgtEl>
                                        <p:attrNameLst>
                                          <p:attrName>style.visibility</p:attrName>
                                        </p:attrNameLst>
                                      </p:cBhvr>
                                      <p:to>
                                        <p:strVal val="visible"/>
                                      </p:to>
                                    </p:set>
                                    <p:animEffect filter="fade" transition="in">
                                      <p:cBhvr>
                                        <p:cTn dur="1000"/>
                                        <p:tgtEl>
                                          <p:spTgt spid="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pic>
        <p:nvPicPr>
          <p:cNvPr id="85" name="Google Shape;85;p18" title="Orange Phone Mock.png"/>
          <p:cNvPicPr preferRelativeResize="0"/>
          <p:nvPr/>
        </p:nvPicPr>
        <p:blipFill rotWithShape="1">
          <a:blip r:embed="rId3">
            <a:alphaModFix/>
          </a:blip>
          <a:srcRect b="5261" l="31907" r="22719" t="5261"/>
          <a:stretch/>
        </p:blipFill>
        <p:spPr>
          <a:xfrm>
            <a:off x="5230500" y="0"/>
            <a:ext cx="3913498" cy="5143501"/>
          </a:xfrm>
          <a:prstGeom prst="rect">
            <a:avLst/>
          </a:prstGeom>
          <a:noFill/>
          <a:ln>
            <a:noFill/>
          </a:ln>
        </p:spPr>
      </p:pic>
      <p:sp>
        <p:nvSpPr>
          <p:cNvPr id="86" name="Google Shape;86;p18"/>
          <p:cNvSpPr/>
          <p:nvPr/>
        </p:nvSpPr>
        <p:spPr>
          <a:xfrm>
            <a:off x="303425" y="1223658"/>
            <a:ext cx="4472400" cy="776400"/>
          </a:xfrm>
          <a:prstGeom prst="rect">
            <a:avLst/>
          </a:prstGeom>
          <a:noFill/>
          <a:ln>
            <a:noFill/>
          </a:ln>
        </p:spPr>
        <p:txBody>
          <a:bodyPr anchorCtr="0" anchor="ctr" bIns="45700" lIns="91425" spcFirstLastPara="1" rIns="91425" wrap="square" tIns="45700">
            <a:noAutofit/>
          </a:bodyPr>
          <a:lstStyle/>
          <a:p>
            <a:pPr indent="0" lvl="0" marL="0" marR="0" rtl="0" algn="l">
              <a:lnSpc>
                <a:spcPct val="104988"/>
              </a:lnSpc>
              <a:spcBef>
                <a:spcPts val="0"/>
              </a:spcBef>
              <a:spcAft>
                <a:spcPts val="0"/>
              </a:spcAft>
              <a:buClr>
                <a:srgbClr val="FFFFFF"/>
              </a:buClr>
              <a:buSzPts val="1263"/>
              <a:buFont typeface="Arial"/>
              <a:buNone/>
            </a:pPr>
            <a:r>
              <a:rPr lang="en" sz="1063">
                <a:solidFill>
                  <a:srgbClr val="2A0003"/>
                </a:solidFill>
                <a:latin typeface="Georgia"/>
                <a:ea typeface="Georgia"/>
                <a:cs typeface="Georgia"/>
                <a:sym typeface="Georgia"/>
              </a:rPr>
              <a:t>Included in your benefits package at no cost to you to enroll, you have access to DailyPay, which gives you access to the pay you've earned before payday and other free financial tools.</a:t>
            </a:r>
            <a:endParaRPr sz="1063">
              <a:solidFill>
                <a:srgbClr val="2A0003"/>
              </a:solidFill>
              <a:latin typeface="Georgia"/>
              <a:ea typeface="Georgia"/>
              <a:cs typeface="Georgia"/>
              <a:sym typeface="Georgia"/>
            </a:endParaRPr>
          </a:p>
        </p:txBody>
      </p:sp>
      <p:sp>
        <p:nvSpPr>
          <p:cNvPr id="87" name="Google Shape;87;p18"/>
          <p:cNvSpPr txBox="1"/>
          <p:nvPr/>
        </p:nvSpPr>
        <p:spPr>
          <a:xfrm>
            <a:off x="264275" y="758000"/>
            <a:ext cx="4842900" cy="562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53">
                <a:solidFill>
                  <a:srgbClr val="FF4400"/>
                </a:solidFill>
                <a:latin typeface="Inter Black"/>
                <a:ea typeface="Inter Black"/>
                <a:cs typeface="Inter Black"/>
                <a:sym typeface="Inter Black"/>
              </a:rPr>
              <a:t>Take Control of Your Pay</a:t>
            </a:r>
            <a:endParaRPr sz="1100">
              <a:solidFill>
                <a:srgbClr val="FF4400"/>
              </a:solidFill>
              <a:latin typeface="Inter Black"/>
              <a:ea typeface="Inter Black"/>
              <a:cs typeface="Inter Black"/>
              <a:sym typeface="Inter Black"/>
            </a:endParaRPr>
          </a:p>
        </p:txBody>
      </p:sp>
      <p:sp>
        <p:nvSpPr>
          <p:cNvPr id="88" name="Google Shape;88;p18"/>
          <p:cNvSpPr/>
          <p:nvPr/>
        </p:nvSpPr>
        <p:spPr>
          <a:xfrm rot="5400000">
            <a:off x="894450" y="-759450"/>
            <a:ext cx="338100" cy="2127000"/>
          </a:xfrm>
          <a:prstGeom prst="round2SameRect">
            <a:avLst>
              <a:gd fmla="val 50000" name="adj1"/>
              <a:gd fmla="val 0" name="adj2"/>
            </a:avLst>
          </a:prstGeom>
          <a:solidFill>
            <a:srgbClr val="FFF1E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9" name="Google Shape;89;p18"/>
          <p:cNvSpPr/>
          <p:nvPr/>
        </p:nvSpPr>
        <p:spPr>
          <a:xfrm>
            <a:off x="1798800" y="175350"/>
            <a:ext cx="257400" cy="257400"/>
          </a:xfrm>
          <a:prstGeom prst="ellipse">
            <a:avLst/>
          </a:prstGeom>
          <a:solidFill>
            <a:srgbClr val="29000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0" name="Google Shape;90;p18"/>
          <p:cNvSpPr/>
          <p:nvPr/>
        </p:nvSpPr>
        <p:spPr>
          <a:xfrm>
            <a:off x="1773057" y="28621"/>
            <a:ext cx="257400" cy="5442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F1E6"/>
              </a:buClr>
              <a:buSzPts val="1953"/>
              <a:buFont typeface="Arial"/>
              <a:buNone/>
            </a:pPr>
            <a:r>
              <a:rPr lang="en" sz="1600">
                <a:solidFill>
                  <a:schemeClr val="lt1"/>
                </a:solidFill>
                <a:latin typeface="Inter Black"/>
                <a:ea typeface="Inter Black"/>
                <a:cs typeface="Inter Black"/>
                <a:sym typeface="Inter Black"/>
              </a:rPr>
              <a:t>?</a:t>
            </a:r>
            <a:endParaRPr i="0" sz="1600" u="none" cap="none" strike="noStrike">
              <a:solidFill>
                <a:schemeClr val="lt1"/>
              </a:solidFill>
              <a:latin typeface="Inter Black"/>
              <a:ea typeface="Inter Black"/>
              <a:cs typeface="Inter Black"/>
              <a:sym typeface="Inter Black"/>
            </a:endParaRPr>
          </a:p>
        </p:txBody>
      </p:sp>
      <p:sp>
        <p:nvSpPr>
          <p:cNvPr id="91" name="Google Shape;91;p18"/>
          <p:cNvSpPr/>
          <p:nvPr/>
        </p:nvSpPr>
        <p:spPr>
          <a:xfrm>
            <a:off x="264268" y="203825"/>
            <a:ext cx="1534500" cy="193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F1E6"/>
              </a:buClr>
              <a:buSzPts val="1953"/>
              <a:buFont typeface="Arial"/>
              <a:buNone/>
            </a:pPr>
            <a:r>
              <a:rPr lang="en" sz="1100">
                <a:solidFill>
                  <a:srgbClr val="2A0003"/>
                </a:solidFill>
                <a:latin typeface="Inter Black"/>
                <a:ea typeface="Inter Black"/>
                <a:cs typeface="Inter Black"/>
                <a:sym typeface="Inter Black"/>
              </a:rPr>
              <a:t>What is DailyPay?</a:t>
            </a:r>
            <a:endParaRPr i="0" sz="1100" u="none" cap="none" strike="noStrike">
              <a:solidFill>
                <a:srgbClr val="2A0003"/>
              </a:solidFill>
              <a:latin typeface="Inter Black"/>
              <a:ea typeface="Inter Black"/>
              <a:cs typeface="Inter Black"/>
              <a:sym typeface="Inter Black"/>
            </a:endParaRPr>
          </a:p>
        </p:txBody>
      </p:sp>
      <p:sp>
        <p:nvSpPr>
          <p:cNvPr id="92" name="Google Shape;92;p18"/>
          <p:cNvSpPr/>
          <p:nvPr/>
        </p:nvSpPr>
        <p:spPr>
          <a:xfrm>
            <a:off x="366575" y="1989026"/>
            <a:ext cx="4347000" cy="2318100"/>
          </a:xfrm>
          <a:prstGeom prst="roundRect">
            <a:avLst>
              <a:gd fmla="val 7194" name="adj"/>
            </a:avLst>
          </a:prstGeom>
          <a:solidFill>
            <a:srgbClr val="FFF1E6"/>
          </a:solidFill>
          <a:ln cap="flat" cmpd="sng" w="9525">
            <a:solidFill>
              <a:srgbClr val="FFF1E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3" name="Google Shape;93;p18"/>
          <p:cNvSpPr txBox="1"/>
          <p:nvPr/>
        </p:nvSpPr>
        <p:spPr>
          <a:xfrm>
            <a:off x="430459" y="2047745"/>
            <a:ext cx="4312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4400"/>
                </a:solidFill>
                <a:latin typeface="Inter Black"/>
                <a:ea typeface="Inter Black"/>
                <a:cs typeface="Inter Black"/>
                <a:sym typeface="Inter Black"/>
              </a:rPr>
              <a:t>On-Demand Pay</a:t>
            </a:r>
            <a:endParaRPr>
              <a:solidFill>
                <a:srgbClr val="FF4400"/>
              </a:solidFill>
              <a:latin typeface="Inter Black"/>
              <a:ea typeface="Inter Black"/>
              <a:cs typeface="Inter Black"/>
              <a:sym typeface="Inter Black"/>
            </a:endParaRPr>
          </a:p>
        </p:txBody>
      </p:sp>
      <p:sp>
        <p:nvSpPr>
          <p:cNvPr id="94" name="Google Shape;94;p18"/>
          <p:cNvSpPr txBox="1"/>
          <p:nvPr/>
        </p:nvSpPr>
        <p:spPr>
          <a:xfrm>
            <a:off x="442750" y="2277147"/>
            <a:ext cx="42708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latin typeface="Inter"/>
                <a:ea typeface="Inter"/>
                <a:cs typeface="Inter"/>
                <a:sym typeface="Inter"/>
              </a:rPr>
              <a:t>As you work, your earnings grow and become an available balance you can transfer before payday. From controlling your cash flow to unexpected expenses, DailyPay has you covered.</a:t>
            </a:r>
            <a:endParaRPr sz="1000">
              <a:latin typeface="Inter"/>
              <a:ea typeface="Inter"/>
              <a:cs typeface="Inter"/>
              <a:sym typeface="Inter"/>
            </a:endParaRPr>
          </a:p>
        </p:txBody>
      </p:sp>
      <p:sp>
        <p:nvSpPr>
          <p:cNvPr id="95" name="Google Shape;95;p18"/>
          <p:cNvSpPr txBox="1"/>
          <p:nvPr/>
        </p:nvSpPr>
        <p:spPr>
          <a:xfrm>
            <a:off x="714487" y="2886058"/>
            <a:ext cx="3913500" cy="137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solidFill>
                  <a:schemeClr val="dk1"/>
                </a:solidFill>
                <a:latin typeface="Inter"/>
                <a:ea typeface="Inter"/>
                <a:cs typeface="Inter"/>
                <a:sym typeface="Inter"/>
              </a:rPr>
              <a:t>It’s money you’ve already earned early so, there’s no interest, repayment, or debt</a:t>
            </a:r>
            <a:endParaRPr sz="900">
              <a:solidFill>
                <a:schemeClr val="dk1"/>
              </a:solidFill>
              <a:latin typeface="Inter"/>
              <a:ea typeface="Inter"/>
              <a:cs typeface="Inter"/>
              <a:sym typeface="Inter"/>
            </a:endParaRPr>
          </a:p>
          <a:p>
            <a:pPr indent="0" lvl="0" marL="0" rtl="0" algn="l">
              <a:spcBef>
                <a:spcPts val="1400"/>
              </a:spcBef>
              <a:spcAft>
                <a:spcPts val="0"/>
              </a:spcAft>
              <a:buNone/>
            </a:pPr>
            <a:r>
              <a:rPr lang="en" sz="900">
                <a:solidFill>
                  <a:schemeClr val="dk1"/>
                </a:solidFill>
                <a:latin typeface="Inter"/>
                <a:ea typeface="Inter"/>
                <a:cs typeface="Inter"/>
                <a:sym typeface="Inter"/>
              </a:rPr>
              <a:t>Transfer instantly with the </a:t>
            </a:r>
            <a:r>
              <a:rPr lang="en" sz="900">
                <a:solidFill>
                  <a:schemeClr val="dk1"/>
                </a:solidFill>
                <a:latin typeface="Inter"/>
                <a:ea typeface="Inter"/>
                <a:cs typeface="Inter"/>
                <a:sym typeface="Inter"/>
              </a:rPr>
              <a:t>DailyPay Visa® Prepaid Card </a:t>
            </a:r>
            <a:r>
              <a:rPr lang="en" sz="900">
                <a:solidFill>
                  <a:schemeClr val="dk1"/>
                </a:solidFill>
                <a:latin typeface="Inter"/>
                <a:ea typeface="Inter"/>
                <a:cs typeface="Inter"/>
                <a:sym typeface="Inter"/>
              </a:rPr>
              <a:t>for no-fee</a:t>
            </a:r>
            <a:r>
              <a:rPr lang="en" sz="900">
                <a:solidFill>
                  <a:schemeClr val="dk1"/>
                </a:solidFill>
                <a:latin typeface="Inter"/>
                <a:ea typeface="Inter"/>
                <a:cs typeface="Inter"/>
                <a:sym typeface="Inter"/>
              </a:rPr>
              <a:t>*,</a:t>
            </a:r>
            <a:r>
              <a:rPr lang="en" sz="900">
                <a:solidFill>
                  <a:schemeClr val="dk1"/>
                </a:solidFill>
                <a:latin typeface="Inter"/>
                <a:ea typeface="Inter"/>
                <a:cs typeface="Inter"/>
                <a:sym typeface="Inter"/>
              </a:rPr>
              <a:t> </a:t>
            </a:r>
            <a:r>
              <a:rPr lang="en" sz="900">
                <a:solidFill>
                  <a:schemeClr val="dk1"/>
                </a:solidFill>
                <a:latin typeface="Inter"/>
                <a:ea typeface="Inter"/>
                <a:cs typeface="Inter"/>
                <a:sym typeface="Inter"/>
              </a:rPr>
              <a:t>or to any destination next-business day for </a:t>
            </a:r>
            <a:r>
              <a:rPr lang="en" sz="900">
                <a:solidFill>
                  <a:schemeClr val="dk1"/>
                </a:solidFill>
                <a:latin typeface="Inter"/>
                <a:ea typeface="Inter"/>
                <a:cs typeface="Inter"/>
                <a:sym typeface="Inter"/>
              </a:rPr>
              <a:t>free or instantly (typically $3.49 or less)</a:t>
            </a:r>
            <a:endParaRPr>
              <a:solidFill>
                <a:schemeClr val="dk1"/>
              </a:solidFill>
              <a:latin typeface="Inter"/>
              <a:ea typeface="Inter"/>
              <a:cs typeface="Inter"/>
              <a:sym typeface="Inter"/>
            </a:endParaRPr>
          </a:p>
          <a:p>
            <a:pPr indent="0" lvl="0" marL="0" rtl="0" algn="l">
              <a:spcBef>
                <a:spcPts val="1400"/>
              </a:spcBef>
              <a:spcAft>
                <a:spcPts val="1400"/>
              </a:spcAft>
              <a:buNone/>
            </a:pPr>
            <a:r>
              <a:rPr lang="en" sz="900">
                <a:solidFill>
                  <a:schemeClr val="dk1"/>
                </a:solidFill>
                <a:latin typeface="Inter"/>
                <a:ea typeface="Inter"/>
                <a:cs typeface="Inter"/>
                <a:sym typeface="Inter"/>
              </a:rPr>
              <a:t>Track your earnings after every shift you work</a:t>
            </a:r>
            <a:endParaRPr sz="900">
              <a:solidFill>
                <a:schemeClr val="dk1"/>
              </a:solidFill>
              <a:latin typeface="Inter"/>
              <a:ea typeface="Inter"/>
              <a:cs typeface="Inter"/>
              <a:sym typeface="Inter"/>
            </a:endParaRPr>
          </a:p>
        </p:txBody>
      </p:sp>
      <p:sp>
        <p:nvSpPr>
          <p:cNvPr id="96" name="Google Shape;96;p18"/>
          <p:cNvSpPr/>
          <p:nvPr/>
        </p:nvSpPr>
        <p:spPr>
          <a:xfrm>
            <a:off x="545784" y="2980476"/>
            <a:ext cx="193800" cy="193800"/>
          </a:xfrm>
          <a:prstGeom prst="ellipse">
            <a:avLst/>
          </a:prstGeom>
          <a:solidFill>
            <a:srgbClr val="29000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7" name="Google Shape;97;p18"/>
          <p:cNvSpPr/>
          <p:nvPr/>
        </p:nvSpPr>
        <p:spPr>
          <a:xfrm>
            <a:off x="491736" y="2802623"/>
            <a:ext cx="257400" cy="5442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F1E6"/>
              </a:buClr>
              <a:buSzPts val="1953"/>
              <a:buFont typeface="Arial"/>
              <a:buNone/>
            </a:pPr>
            <a:r>
              <a:rPr lang="en" sz="1100">
                <a:solidFill>
                  <a:schemeClr val="lt1"/>
                </a:solidFill>
                <a:latin typeface="Inter Black"/>
                <a:ea typeface="Inter Black"/>
                <a:cs typeface="Inter Black"/>
                <a:sym typeface="Inter Black"/>
              </a:rPr>
              <a:t>✔</a:t>
            </a:r>
            <a:endParaRPr i="0" sz="1100" u="none" cap="none" strike="noStrike">
              <a:solidFill>
                <a:schemeClr val="lt1"/>
              </a:solidFill>
              <a:latin typeface="Inter Black"/>
              <a:ea typeface="Inter Black"/>
              <a:cs typeface="Inter Black"/>
              <a:sym typeface="Inter Black"/>
            </a:endParaRPr>
          </a:p>
        </p:txBody>
      </p:sp>
      <p:sp>
        <p:nvSpPr>
          <p:cNvPr id="98" name="Google Shape;98;p18"/>
          <p:cNvSpPr/>
          <p:nvPr/>
        </p:nvSpPr>
        <p:spPr>
          <a:xfrm>
            <a:off x="545784" y="3401091"/>
            <a:ext cx="193800" cy="193800"/>
          </a:xfrm>
          <a:prstGeom prst="ellipse">
            <a:avLst/>
          </a:prstGeom>
          <a:solidFill>
            <a:srgbClr val="29000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9" name="Google Shape;99;p18"/>
          <p:cNvSpPr/>
          <p:nvPr/>
        </p:nvSpPr>
        <p:spPr>
          <a:xfrm>
            <a:off x="491736" y="3223239"/>
            <a:ext cx="257400" cy="5442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F1E6"/>
              </a:buClr>
              <a:buSzPts val="1953"/>
              <a:buFont typeface="Arial"/>
              <a:buNone/>
            </a:pPr>
            <a:r>
              <a:rPr lang="en" sz="1100">
                <a:solidFill>
                  <a:schemeClr val="lt1"/>
                </a:solidFill>
                <a:latin typeface="Inter Black"/>
                <a:ea typeface="Inter Black"/>
                <a:cs typeface="Inter Black"/>
                <a:sym typeface="Inter Black"/>
              </a:rPr>
              <a:t>✔</a:t>
            </a:r>
            <a:endParaRPr i="0" sz="1100" u="none" cap="none" strike="noStrike">
              <a:solidFill>
                <a:schemeClr val="lt1"/>
              </a:solidFill>
              <a:latin typeface="Inter Black"/>
              <a:ea typeface="Inter Black"/>
              <a:cs typeface="Inter Black"/>
              <a:sym typeface="Inter Black"/>
            </a:endParaRPr>
          </a:p>
        </p:txBody>
      </p:sp>
      <p:sp>
        <p:nvSpPr>
          <p:cNvPr id="100" name="Google Shape;100;p18"/>
          <p:cNvSpPr/>
          <p:nvPr/>
        </p:nvSpPr>
        <p:spPr>
          <a:xfrm>
            <a:off x="554681" y="3988615"/>
            <a:ext cx="193800" cy="193800"/>
          </a:xfrm>
          <a:prstGeom prst="ellipse">
            <a:avLst/>
          </a:prstGeom>
          <a:solidFill>
            <a:srgbClr val="29000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1" name="Google Shape;101;p18"/>
          <p:cNvSpPr/>
          <p:nvPr/>
        </p:nvSpPr>
        <p:spPr>
          <a:xfrm>
            <a:off x="500633" y="3810763"/>
            <a:ext cx="257400" cy="5442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F1E6"/>
              </a:buClr>
              <a:buSzPts val="1953"/>
              <a:buFont typeface="Arial"/>
              <a:buNone/>
            </a:pPr>
            <a:r>
              <a:rPr lang="en" sz="1100">
                <a:solidFill>
                  <a:schemeClr val="lt1"/>
                </a:solidFill>
                <a:latin typeface="Inter Black"/>
                <a:ea typeface="Inter Black"/>
                <a:cs typeface="Inter Black"/>
                <a:sym typeface="Inter Black"/>
              </a:rPr>
              <a:t>✔</a:t>
            </a:r>
            <a:endParaRPr i="0" sz="1100" u="none" cap="none" strike="noStrike">
              <a:solidFill>
                <a:schemeClr val="lt1"/>
              </a:solidFill>
              <a:latin typeface="Inter Black"/>
              <a:ea typeface="Inter Black"/>
              <a:cs typeface="Inter Black"/>
              <a:sym typeface="Inter Black"/>
            </a:endParaRPr>
          </a:p>
        </p:txBody>
      </p:sp>
      <p:sp>
        <p:nvSpPr>
          <p:cNvPr id="102" name="Google Shape;102;p18"/>
          <p:cNvSpPr/>
          <p:nvPr/>
        </p:nvSpPr>
        <p:spPr>
          <a:xfrm>
            <a:off x="8123885" y="135000"/>
            <a:ext cx="888000" cy="900000"/>
          </a:xfrm>
          <a:prstGeom prst="roundRect">
            <a:avLst>
              <a:gd fmla="val 7194" name="adj"/>
            </a:avLst>
          </a:prstGeom>
          <a:solidFill>
            <a:srgbClr val="FFF1E6"/>
          </a:solidFill>
          <a:ln cap="flat" cmpd="sng" w="9525">
            <a:solidFill>
              <a:srgbClr val="FFF1E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3" name="Google Shape;103;p18"/>
          <p:cNvSpPr/>
          <p:nvPr/>
        </p:nvSpPr>
        <p:spPr>
          <a:xfrm>
            <a:off x="6580325" y="371766"/>
            <a:ext cx="2404200" cy="400200"/>
          </a:xfrm>
          <a:prstGeom prst="roundRect">
            <a:avLst>
              <a:gd fmla="val 7194" name="adj"/>
            </a:avLst>
          </a:prstGeom>
          <a:solidFill>
            <a:srgbClr val="FFF1E6"/>
          </a:solidFill>
          <a:ln cap="flat" cmpd="sng" w="9525">
            <a:solidFill>
              <a:srgbClr val="FFF1E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4" name="Google Shape;104;p18"/>
          <p:cNvSpPr txBox="1"/>
          <p:nvPr/>
        </p:nvSpPr>
        <p:spPr>
          <a:xfrm>
            <a:off x="6548700" y="349266"/>
            <a:ext cx="1627500" cy="456900"/>
          </a:xfrm>
          <a:prstGeom prst="rect">
            <a:avLst/>
          </a:prstGeom>
          <a:noFill/>
          <a:ln>
            <a:noFill/>
          </a:ln>
        </p:spPr>
        <p:txBody>
          <a:bodyPr anchorCtr="0" anchor="t" bIns="113375" lIns="113375" spcFirstLastPara="1" rIns="113375" wrap="square" tIns="113375">
            <a:spAutoFit/>
          </a:bodyPr>
          <a:lstStyle/>
          <a:p>
            <a:pPr indent="0" lvl="0" marL="0" rtl="0" algn="r">
              <a:spcBef>
                <a:spcPts val="0"/>
              </a:spcBef>
              <a:spcAft>
                <a:spcPts val="0"/>
              </a:spcAft>
              <a:buNone/>
            </a:pPr>
            <a:r>
              <a:rPr lang="en" sz="600">
                <a:solidFill>
                  <a:srgbClr val="290001"/>
                </a:solidFill>
                <a:latin typeface="Inter"/>
                <a:ea typeface="Inter"/>
                <a:cs typeface="Inter"/>
                <a:sym typeface="Inter"/>
              </a:rPr>
              <a:t>It’s Free to Join 2M+ Using DailyPay</a:t>
            </a:r>
            <a:endParaRPr sz="600">
              <a:solidFill>
                <a:srgbClr val="290001"/>
              </a:solidFill>
              <a:latin typeface="Inter"/>
              <a:ea typeface="Inter"/>
              <a:cs typeface="Inter"/>
              <a:sym typeface="Inter"/>
            </a:endParaRPr>
          </a:p>
          <a:p>
            <a:pPr indent="0" lvl="0" marL="0" rtl="0" algn="r">
              <a:spcBef>
                <a:spcPts val="0"/>
              </a:spcBef>
              <a:spcAft>
                <a:spcPts val="0"/>
              </a:spcAft>
              <a:buNone/>
            </a:pPr>
            <a:r>
              <a:rPr lang="en" sz="881">
                <a:solidFill>
                  <a:srgbClr val="290001"/>
                </a:solidFill>
                <a:latin typeface="Inter Black"/>
                <a:ea typeface="Inter Black"/>
                <a:cs typeface="Inter Black"/>
                <a:sym typeface="Inter Black"/>
              </a:rPr>
              <a:t>Scan to  Get Started</a:t>
            </a:r>
            <a:endParaRPr sz="881"/>
          </a:p>
        </p:txBody>
      </p:sp>
      <p:sp>
        <p:nvSpPr>
          <p:cNvPr id="105" name="Google Shape;105;p18"/>
          <p:cNvSpPr txBox="1"/>
          <p:nvPr/>
        </p:nvSpPr>
        <p:spPr>
          <a:xfrm>
            <a:off x="299586" y="4300814"/>
            <a:ext cx="4617900" cy="29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700">
                <a:solidFill>
                  <a:srgbClr val="2A0003"/>
                </a:solidFill>
                <a:latin typeface="Inter"/>
                <a:ea typeface="Inter"/>
                <a:cs typeface="Inter"/>
                <a:sym typeface="Inter"/>
              </a:rPr>
              <a:t>Y</a:t>
            </a:r>
            <a:r>
              <a:rPr i="1" lang="en" sz="700">
                <a:solidFill>
                  <a:srgbClr val="2A0003"/>
                </a:solidFill>
                <a:latin typeface="Inter"/>
                <a:ea typeface="Inter"/>
                <a:cs typeface="Inter"/>
                <a:sym typeface="Inter"/>
              </a:rPr>
              <a:t>our security is DailyPay's priority. Your data &amp; information are never shared without your permission.</a:t>
            </a:r>
            <a:endParaRPr sz="1200">
              <a:solidFill>
                <a:srgbClr val="2A0003"/>
              </a:solidFill>
            </a:endParaRPr>
          </a:p>
        </p:txBody>
      </p:sp>
      <p:sp>
        <p:nvSpPr>
          <p:cNvPr id="106" name="Google Shape;106;p18"/>
          <p:cNvSpPr txBox="1"/>
          <p:nvPr/>
        </p:nvSpPr>
        <p:spPr>
          <a:xfrm>
            <a:off x="1075050" y="4541449"/>
            <a:ext cx="4032000" cy="604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500">
                <a:solidFill>
                  <a:srgbClr val="999999"/>
                </a:solidFill>
                <a:highlight>
                  <a:srgbClr val="FFFFFF"/>
                </a:highlight>
                <a:latin typeface="Inter"/>
                <a:ea typeface="Inter"/>
                <a:cs typeface="Inter"/>
                <a:sym typeface="Inter"/>
              </a:rPr>
              <a:t>*On-Demand Pay requires employer participation in DailyPay. On-Demand Pay fees will be waived for any DailyPay transfers made to a DailyPay Card set up with direct deposit. Instant Transfers may not be available to residents in all states. Please see this </a:t>
            </a:r>
            <a:r>
              <a:rPr lang="en" sz="500" u="sng">
                <a:solidFill>
                  <a:srgbClr val="999999"/>
                </a:solidFill>
                <a:highlight>
                  <a:srgbClr val="FFFFFF"/>
                </a:highlight>
                <a:latin typeface="Inter"/>
                <a:ea typeface="Inter"/>
                <a:cs typeface="Inter"/>
                <a:sym typeface="Inter"/>
                <a:hlinkClick r:id="rId4">
                  <a:extLst>
                    <a:ext uri="{A12FA001-AC4F-418D-AE19-62706E023703}">
                      <ahyp:hlinkClr val="tx"/>
                    </a:ext>
                  </a:extLst>
                </a:hlinkClick>
              </a:rPr>
              <a:t>Help Center </a:t>
            </a:r>
            <a:r>
              <a:rPr lang="en" sz="500" u="sng">
                <a:solidFill>
                  <a:srgbClr val="999999"/>
                </a:solidFill>
                <a:highlight>
                  <a:srgbClr val="FFFFFF"/>
                </a:highlight>
                <a:latin typeface="Inter"/>
                <a:ea typeface="Inter"/>
                <a:cs typeface="Inter"/>
                <a:sym typeface="Inter"/>
                <a:hlinkClick r:id="rId5">
                  <a:extLst>
                    <a:ext uri="{A12FA001-AC4F-418D-AE19-62706E023703}">
                      <ahyp:hlinkClr val="tx"/>
                    </a:ext>
                  </a:extLst>
                </a:hlinkClick>
              </a:rPr>
              <a:t>article</a:t>
            </a:r>
            <a:r>
              <a:rPr lang="en" sz="500">
                <a:solidFill>
                  <a:srgbClr val="999999"/>
                </a:solidFill>
                <a:highlight>
                  <a:srgbClr val="FFFFFF"/>
                </a:highlight>
                <a:latin typeface="Inter"/>
                <a:ea typeface="Inter"/>
                <a:cs typeface="Inter"/>
                <a:sym typeface="Inter"/>
              </a:rPr>
              <a:t> for further information.</a:t>
            </a:r>
            <a:endParaRPr sz="500">
              <a:solidFill>
                <a:srgbClr val="999999"/>
              </a:solidFill>
              <a:highlight>
                <a:srgbClr val="FFFFFF"/>
              </a:highlight>
              <a:latin typeface="Inter"/>
              <a:ea typeface="Inter"/>
              <a:cs typeface="Inter"/>
              <a:sym typeface="Inter"/>
            </a:endParaRPr>
          </a:p>
          <a:p>
            <a:pPr indent="0" lvl="0" marL="0" rtl="0" algn="l">
              <a:spcBef>
                <a:spcPts val="0"/>
              </a:spcBef>
              <a:spcAft>
                <a:spcPts val="0"/>
              </a:spcAft>
              <a:buNone/>
            </a:pPr>
            <a:r>
              <a:t/>
            </a:r>
            <a:endParaRPr sz="200">
              <a:solidFill>
                <a:srgbClr val="999999"/>
              </a:solidFill>
              <a:highlight>
                <a:srgbClr val="FFFFFF"/>
              </a:highlight>
              <a:latin typeface="Inter"/>
              <a:ea typeface="Inter"/>
              <a:cs typeface="Inter"/>
              <a:sym typeface="Inter"/>
            </a:endParaRPr>
          </a:p>
          <a:p>
            <a:pPr indent="0" lvl="0" marL="0" rtl="0" algn="l">
              <a:spcBef>
                <a:spcPts val="0"/>
              </a:spcBef>
              <a:spcAft>
                <a:spcPts val="0"/>
              </a:spcAft>
              <a:buNone/>
            </a:pPr>
            <a:r>
              <a:rPr lang="en" sz="500">
                <a:solidFill>
                  <a:srgbClr val="999999"/>
                </a:solidFill>
                <a:highlight>
                  <a:srgbClr val="FFFFFF"/>
                </a:highlight>
                <a:latin typeface="Inter"/>
                <a:ea typeface="Inter"/>
                <a:cs typeface="Inter"/>
                <a:sym typeface="Inter"/>
              </a:rPr>
              <a:t>The DailyPay Visa® Prepaid Card is issued by The Bancorp Bank, N.A., Member FDIC, pursuant to a license from Visa U.S.A. Inc. and can be used everywhere Visa debit cards are accepted.</a:t>
            </a:r>
            <a:endParaRPr sz="500">
              <a:solidFill>
                <a:srgbClr val="999999"/>
              </a:solidFill>
              <a:highlight>
                <a:srgbClr val="FFFFFF"/>
              </a:highlight>
              <a:latin typeface="Inter"/>
              <a:ea typeface="Inter"/>
              <a:cs typeface="Inter"/>
              <a:sym typeface="Inter"/>
            </a:endParaRPr>
          </a:p>
        </p:txBody>
      </p:sp>
      <p:pic>
        <p:nvPicPr>
          <p:cNvPr id="107" name="Google Shape;107;p18" title="Client_New_Hire_Enrollment_-_Deck_-_Card_-_071526_QR-code (1).png"/>
          <p:cNvPicPr preferRelativeResize="0"/>
          <p:nvPr/>
        </p:nvPicPr>
        <p:blipFill>
          <a:blip r:embed="rId6">
            <a:alphaModFix/>
          </a:blip>
          <a:stretch>
            <a:fillRect/>
          </a:stretch>
        </p:blipFill>
        <p:spPr>
          <a:xfrm>
            <a:off x="8181637" y="198762"/>
            <a:ext cx="772475" cy="7724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0001"/>
        </a:solidFill>
      </p:bgPr>
    </p:bg>
    <p:spTree>
      <p:nvGrpSpPr>
        <p:cNvPr id="112" name="Shape 112"/>
        <p:cNvGrpSpPr/>
        <p:nvPr/>
      </p:nvGrpSpPr>
      <p:grpSpPr>
        <a:xfrm>
          <a:off x="0" y="0"/>
          <a:ext cx="0" cy="0"/>
          <a:chOff x="0" y="0"/>
          <a:chExt cx="0" cy="0"/>
        </a:xfrm>
      </p:grpSpPr>
      <p:sp>
        <p:nvSpPr>
          <p:cNvPr id="113" name="Google Shape;113;p19"/>
          <p:cNvSpPr/>
          <p:nvPr/>
        </p:nvSpPr>
        <p:spPr>
          <a:xfrm>
            <a:off x="238125" y="421099"/>
            <a:ext cx="10344000" cy="674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4C00"/>
              </a:buClr>
              <a:buSzPts val="1953"/>
              <a:buFont typeface="Arial"/>
              <a:buNone/>
            </a:pPr>
            <a:r>
              <a:rPr lang="en" sz="1953">
                <a:solidFill>
                  <a:srgbClr val="FFF1E6"/>
                </a:solidFill>
                <a:latin typeface="Inter Black"/>
                <a:ea typeface="Inter Black"/>
                <a:cs typeface="Inter Black"/>
                <a:sym typeface="Inter Black"/>
              </a:rPr>
              <a:t>All of your </a:t>
            </a:r>
            <a:r>
              <a:rPr lang="en" sz="1953">
                <a:solidFill>
                  <a:srgbClr val="FF4C00"/>
                </a:solidFill>
                <a:latin typeface="Inter Black"/>
                <a:ea typeface="Inter Black"/>
                <a:cs typeface="Inter Black"/>
                <a:sym typeface="Inter Black"/>
              </a:rPr>
              <a:t>Free Financial Tools</a:t>
            </a:r>
            <a:r>
              <a:rPr lang="en" sz="1953">
                <a:solidFill>
                  <a:srgbClr val="FFF1E6"/>
                </a:solidFill>
                <a:latin typeface="Inter Black"/>
                <a:ea typeface="Inter Black"/>
                <a:cs typeface="Inter Black"/>
                <a:sym typeface="Inter Black"/>
              </a:rPr>
              <a:t>. All in </a:t>
            </a:r>
            <a:r>
              <a:rPr lang="en" sz="1953">
                <a:solidFill>
                  <a:srgbClr val="FF4C00"/>
                </a:solidFill>
                <a:latin typeface="Inter Black"/>
                <a:ea typeface="Inter Black"/>
                <a:cs typeface="Inter Black"/>
                <a:sym typeface="Inter Black"/>
              </a:rPr>
              <a:t>One Place</a:t>
            </a:r>
            <a:r>
              <a:rPr lang="en" sz="1953">
                <a:solidFill>
                  <a:srgbClr val="FFF1E6"/>
                </a:solidFill>
                <a:latin typeface="Inter Black"/>
                <a:ea typeface="Inter Black"/>
                <a:cs typeface="Inter Black"/>
                <a:sym typeface="Inter Black"/>
              </a:rPr>
              <a:t>.</a:t>
            </a:r>
            <a:endParaRPr i="0" sz="1953" u="none" cap="none" strike="noStrike">
              <a:solidFill>
                <a:schemeClr val="dk1"/>
              </a:solidFill>
              <a:latin typeface="Inter Black"/>
              <a:ea typeface="Inter Black"/>
              <a:cs typeface="Inter Black"/>
              <a:sym typeface="Inter Black"/>
            </a:endParaRPr>
          </a:p>
        </p:txBody>
      </p:sp>
      <p:sp>
        <p:nvSpPr>
          <p:cNvPr id="114" name="Google Shape;114;p19"/>
          <p:cNvSpPr/>
          <p:nvPr/>
        </p:nvSpPr>
        <p:spPr>
          <a:xfrm rot="5400000">
            <a:off x="1419796" y="-1296000"/>
            <a:ext cx="338100" cy="3200100"/>
          </a:xfrm>
          <a:prstGeom prst="round2SameRect">
            <a:avLst>
              <a:gd fmla="val 50000" name="adj1"/>
              <a:gd fmla="val 0" name="adj2"/>
            </a:avLst>
          </a:prstGeom>
          <a:solidFill>
            <a:srgbClr val="FFF1E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5" name="Google Shape;115;p19"/>
          <p:cNvSpPr/>
          <p:nvPr/>
        </p:nvSpPr>
        <p:spPr>
          <a:xfrm>
            <a:off x="2860709" y="175350"/>
            <a:ext cx="257400" cy="257400"/>
          </a:xfrm>
          <a:prstGeom prst="ellipse">
            <a:avLst/>
          </a:prstGeom>
          <a:solidFill>
            <a:srgbClr val="29000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6" name="Google Shape;116;p19"/>
          <p:cNvSpPr/>
          <p:nvPr/>
        </p:nvSpPr>
        <p:spPr>
          <a:xfrm>
            <a:off x="2834965" y="28621"/>
            <a:ext cx="257400" cy="5442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F1E6"/>
              </a:buClr>
              <a:buSzPts val="1953"/>
              <a:buFont typeface="Arial"/>
              <a:buNone/>
            </a:pPr>
            <a:r>
              <a:rPr lang="en" sz="1600">
                <a:solidFill>
                  <a:schemeClr val="lt1"/>
                </a:solidFill>
                <a:latin typeface="Inter Black"/>
                <a:ea typeface="Inter Black"/>
                <a:cs typeface="Inter Black"/>
                <a:sym typeface="Inter Black"/>
              </a:rPr>
              <a:t>?</a:t>
            </a:r>
            <a:endParaRPr i="0" sz="1600" u="none" cap="none" strike="noStrike">
              <a:solidFill>
                <a:schemeClr val="lt1"/>
              </a:solidFill>
              <a:latin typeface="Inter Black"/>
              <a:ea typeface="Inter Black"/>
              <a:cs typeface="Inter Black"/>
              <a:sym typeface="Inter Black"/>
            </a:endParaRPr>
          </a:p>
        </p:txBody>
      </p:sp>
      <p:sp>
        <p:nvSpPr>
          <p:cNvPr id="117" name="Google Shape;117;p19"/>
          <p:cNvSpPr/>
          <p:nvPr/>
        </p:nvSpPr>
        <p:spPr>
          <a:xfrm>
            <a:off x="264263" y="203824"/>
            <a:ext cx="3764100" cy="193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F1E6"/>
              </a:buClr>
              <a:buSzPts val="1953"/>
              <a:buFont typeface="Arial"/>
              <a:buNone/>
            </a:pPr>
            <a:r>
              <a:rPr lang="en" sz="1100">
                <a:solidFill>
                  <a:srgbClr val="2A0003"/>
                </a:solidFill>
                <a:latin typeface="Inter Black"/>
                <a:ea typeface="Inter Black"/>
                <a:cs typeface="Inter Black"/>
                <a:sym typeface="Inter Black"/>
              </a:rPr>
              <a:t>What are all my DailyPay benefits?</a:t>
            </a:r>
            <a:endParaRPr i="0" sz="1100" u="none" cap="none" strike="noStrike">
              <a:solidFill>
                <a:srgbClr val="2A0003"/>
              </a:solidFill>
              <a:latin typeface="Inter Black"/>
              <a:ea typeface="Inter Black"/>
              <a:cs typeface="Inter Black"/>
              <a:sym typeface="Inter Black"/>
            </a:endParaRPr>
          </a:p>
        </p:txBody>
      </p:sp>
      <p:sp>
        <p:nvSpPr>
          <p:cNvPr id="118" name="Google Shape;118;p19"/>
          <p:cNvSpPr/>
          <p:nvPr/>
        </p:nvSpPr>
        <p:spPr>
          <a:xfrm>
            <a:off x="319025" y="991591"/>
            <a:ext cx="4085400" cy="651000"/>
          </a:xfrm>
          <a:prstGeom prst="roundRect">
            <a:avLst>
              <a:gd fmla="val 16667" name="adj"/>
            </a:avLst>
          </a:prstGeom>
          <a:solidFill>
            <a:schemeClr val="lt1"/>
          </a:solidFill>
          <a:ln cap="flat" cmpd="sng" w="35675">
            <a:solidFill>
              <a:srgbClr val="FFF1E6"/>
            </a:solidFill>
            <a:prstDash val="solid"/>
            <a:round/>
            <a:headEnd len="sm" w="sm" type="none"/>
            <a:tailEnd len="sm" w="sm" type="none"/>
          </a:ln>
        </p:spPr>
        <p:txBody>
          <a:bodyPr anchorCtr="0" anchor="ctr" bIns="85650" lIns="85650" spcFirstLastPara="1" rIns="85650" wrap="square" tIns="85650">
            <a:noAutofit/>
          </a:bodyPr>
          <a:lstStyle/>
          <a:p>
            <a:pPr indent="0" lvl="0" marL="0" rtl="0" algn="ctr">
              <a:spcBef>
                <a:spcPts val="0"/>
              </a:spcBef>
              <a:spcAft>
                <a:spcPts val="0"/>
              </a:spcAft>
              <a:buNone/>
            </a:pPr>
            <a:r>
              <a:t/>
            </a:r>
            <a:endParaRPr sz="1311"/>
          </a:p>
        </p:txBody>
      </p:sp>
      <p:sp>
        <p:nvSpPr>
          <p:cNvPr id="119" name="Google Shape;119;p19"/>
          <p:cNvSpPr/>
          <p:nvPr/>
        </p:nvSpPr>
        <p:spPr>
          <a:xfrm>
            <a:off x="319025" y="1762544"/>
            <a:ext cx="4085400" cy="651000"/>
          </a:xfrm>
          <a:prstGeom prst="roundRect">
            <a:avLst>
              <a:gd fmla="val 16667" name="adj"/>
            </a:avLst>
          </a:prstGeom>
          <a:solidFill>
            <a:schemeClr val="lt1"/>
          </a:solidFill>
          <a:ln cap="flat" cmpd="sng" w="35675">
            <a:solidFill>
              <a:srgbClr val="FFF1E6"/>
            </a:solidFill>
            <a:prstDash val="solid"/>
            <a:round/>
            <a:headEnd len="sm" w="sm" type="none"/>
            <a:tailEnd len="sm" w="sm" type="none"/>
          </a:ln>
        </p:spPr>
        <p:txBody>
          <a:bodyPr anchorCtr="0" anchor="ctr" bIns="85650" lIns="85650" spcFirstLastPara="1" rIns="85650" wrap="square" tIns="85650">
            <a:noAutofit/>
          </a:bodyPr>
          <a:lstStyle/>
          <a:p>
            <a:pPr indent="0" lvl="0" marL="0" rtl="0" algn="ctr">
              <a:spcBef>
                <a:spcPts val="0"/>
              </a:spcBef>
              <a:spcAft>
                <a:spcPts val="0"/>
              </a:spcAft>
              <a:buNone/>
            </a:pPr>
            <a:r>
              <a:t/>
            </a:r>
            <a:endParaRPr sz="1311"/>
          </a:p>
        </p:txBody>
      </p:sp>
      <p:sp>
        <p:nvSpPr>
          <p:cNvPr id="120" name="Google Shape;120;p19"/>
          <p:cNvSpPr/>
          <p:nvPr/>
        </p:nvSpPr>
        <p:spPr>
          <a:xfrm>
            <a:off x="319025" y="2537244"/>
            <a:ext cx="4085400" cy="651000"/>
          </a:xfrm>
          <a:prstGeom prst="roundRect">
            <a:avLst>
              <a:gd fmla="val 16667" name="adj"/>
            </a:avLst>
          </a:prstGeom>
          <a:solidFill>
            <a:schemeClr val="lt1"/>
          </a:solidFill>
          <a:ln cap="flat" cmpd="sng" w="35675">
            <a:solidFill>
              <a:srgbClr val="FFF1E6"/>
            </a:solidFill>
            <a:prstDash val="solid"/>
            <a:round/>
            <a:headEnd len="sm" w="sm" type="none"/>
            <a:tailEnd len="sm" w="sm" type="none"/>
          </a:ln>
        </p:spPr>
        <p:txBody>
          <a:bodyPr anchorCtr="0" anchor="ctr" bIns="85650" lIns="85650" spcFirstLastPara="1" rIns="85650" wrap="square" tIns="85650">
            <a:noAutofit/>
          </a:bodyPr>
          <a:lstStyle/>
          <a:p>
            <a:pPr indent="0" lvl="0" marL="0" rtl="0" algn="ctr">
              <a:spcBef>
                <a:spcPts val="0"/>
              </a:spcBef>
              <a:spcAft>
                <a:spcPts val="0"/>
              </a:spcAft>
              <a:buNone/>
            </a:pPr>
            <a:r>
              <a:t/>
            </a:r>
            <a:endParaRPr sz="1311"/>
          </a:p>
        </p:txBody>
      </p:sp>
      <p:sp>
        <p:nvSpPr>
          <p:cNvPr id="121" name="Google Shape;121;p19"/>
          <p:cNvSpPr/>
          <p:nvPr/>
        </p:nvSpPr>
        <p:spPr>
          <a:xfrm>
            <a:off x="4556876" y="991591"/>
            <a:ext cx="4085400" cy="651000"/>
          </a:xfrm>
          <a:prstGeom prst="roundRect">
            <a:avLst>
              <a:gd fmla="val 16667" name="adj"/>
            </a:avLst>
          </a:prstGeom>
          <a:solidFill>
            <a:schemeClr val="lt1"/>
          </a:solidFill>
          <a:ln cap="flat" cmpd="sng" w="35675">
            <a:solidFill>
              <a:srgbClr val="FFF1E6"/>
            </a:solidFill>
            <a:prstDash val="solid"/>
            <a:round/>
            <a:headEnd len="sm" w="sm" type="none"/>
            <a:tailEnd len="sm" w="sm" type="none"/>
          </a:ln>
        </p:spPr>
        <p:txBody>
          <a:bodyPr anchorCtr="0" anchor="ctr" bIns="85650" lIns="85650" spcFirstLastPara="1" rIns="85650" wrap="square" tIns="85650">
            <a:noAutofit/>
          </a:bodyPr>
          <a:lstStyle/>
          <a:p>
            <a:pPr indent="0" lvl="0" marL="0" rtl="0" algn="ctr">
              <a:spcBef>
                <a:spcPts val="0"/>
              </a:spcBef>
              <a:spcAft>
                <a:spcPts val="0"/>
              </a:spcAft>
              <a:buNone/>
            </a:pPr>
            <a:r>
              <a:t/>
            </a:r>
            <a:endParaRPr sz="1311"/>
          </a:p>
        </p:txBody>
      </p:sp>
      <p:sp>
        <p:nvSpPr>
          <p:cNvPr id="122" name="Google Shape;122;p19"/>
          <p:cNvSpPr/>
          <p:nvPr/>
        </p:nvSpPr>
        <p:spPr>
          <a:xfrm>
            <a:off x="4556876" y="1762542"/>
            <a:ext cx="4085400" cy="651000"/>
          </a:xfrm>
          <a:prstGeom prst="roundRect">
            <a:avLst>
              <a:gd fmla="val 16667" name="adj"/>
            </a:avLst>
          </a:prstGeom>
          <a:solidFill>
            <a:schemeClr val="lt1"/>
          </a:solidFill>
          <a:ln cap="flat" cmpd="sng" w="35675">
            <a:solidFill>
              <a:srgbClr val="FFF1E6"/>
            </a:solidFill>
            <a:prstDash val="solid"/>
            <a:round/>
            <a:headEnd len="sm" w="sm" type="none"/>
            <a:tailEnd len="sm" w="sm" type="none"/>
          </a:ln>
        </p:spPr>
        <p:txBody>
          <a:bodyPr anchorCtr="0" anchor="ctr" bIns="85650" lIns="85650" spcFirstLastPara="1" rIns="85650" wrap="square" tIns="85650">
            <a:noAutofit/>
          </a:bodyPr>
          <a:lstStyle/>
          <a:p>
            <a:pPr indent="0" lvl="0" marL="0" rtl="0" algn="ctr">
              <a:spcBef>
                <a:spcPts val="0"/>
              </a:spcBef>
              <a:spcAft>
                <a:spcPts val="0"/>
              </a:spcAft>
              <a:buNone/>
            </a:pPr>
            <a:r>
              <a:t/>
            </a:r>
            <a:endParaRPr sz="1311"/>
          </a:p>
        </p:txBody>
      </p:sp>
      <p:sp>
        <p:nvSpPr>
          <p:cNvPr id="123" name="Google Shape;123;p19"/>
          <p:cNvSpPr/>
          <p:nvPr/>
        </p:nvSpPr>
        <p:spPr>
          <a:xfrm>
            <a:off x="4556876" y="2537241"/>
            <a:ext cx="4085400" cy="651000"/>
          </a:xfrm>
          <a:prstGeom prst="roundRect">
            <a:avLst>
              <a:gd fmla="val 16667" name="adj"/>
            </a:avLst>
          </a:prstGeom>
          <a:solidFill>
            <a:schemeClr val="lt1"/>
          </a:solidFill>
          <a:ln cap="flat" cmpd="sng" w="35675">
            <a:solidFill>
              <a:srgbClr val="FFF1E6"/>
            </a:solidFill>
            <a:prstDash val="solid"/>
            <a:round/>
            <a:headEnd len="sm" w="sm" type="none"/>
            <a:tailEnd len="sm" w="sm" type="none"/>
          </a:ln>
        </p:spPr>
        <p:txBody>
          <a:bodyPr anchorCtr="0" anchor="ctr" bIns="85650" lIns="85650" spcFirstLastPara="1" rIns="85650" wrap="square" tIns="85650">
            <a:noAutofit/>
          </a:bodyPr>
          <a:lstStyle/>
          <a:p>
            <a:pPr indent="0" lvl="0" marL="0" rtl="0" algn="ctr">
              <a:spcBef>
                <a:spcPts val="0"/>
              </a:spcBef>
              <a:spcAft>
                <a:spcPts val="0"/>
              </a:spcAft>
              <a:buNone/>
            </a:pPr>
            <a:r>
              <a:t/>
            </a:r>
            <a:endParaRPr sz="1311"/>
          </a:p>
        </p:txBody>
      </p:sp>
      <p:sp>
        <p:nvSpPr>
          <p:cNvPr id="124" name="Google Shape;124;p19"/>
          <p:cNvSpPr txBox="1"/>
          <p:nvPr/>
        </p:nvSpPr>
        <p:spPr>
          <a:xfrm>
            <a:off x="977996" y="996611"/>
            <a:ext cx="3370200" cy="648600"/>
          </a:xfrm>
          <a:prstGeom prst="rect">
            <a:avLst/>
          </a:prstGeom>
          <a:noFill/>
          <a:ln>
            <a:noFill/>
          </a:ln>
        </p:spPr>
        <p:txBody>
          <a:bodyPr anchorCtr="0" anchor="t" bIns="85650" lIns="85650" spcFirstLastPara="1" rIns="85650" wrap="square" tIns="85650">
            <a:spAutoFit/>
          </a:bodyPr>
          <a:lstStyle/>
          <a:p>
            <a:pPr indent="0" lvl="0" marL="0" rtl="0" algn="l">
              <a:spcBef>
                <a:spcPts val="0"/>
              </a:spcBef>
              <a:spcAft>
                <a:spcPts val="0"/>
              </a:spcAft>
              <a:buNone/>
            </a:pPr>
            <a:r>
              <a:rPr lang="en" sz="1124">
                <a:solidFill>
                  <a:srgbClr val="290001"/>
                </a:solidFill>
                <a:latin typeface="Inter Black"/>
                <a:ea typeface="Inter Black"/>
                <a:cs typeface="Inter Black"/>
                <a:sym typeface="Inter Black"/>
              </a:rPr>
              <a:t>On-Demand Pay</a:t>
            </a:r>
            <a:endParaRPr sz="1124">
              <a:solidFill>
                <a:srgbClr val="290001"/>
              </a:solidFill>
              <a:latin typeface="Inter Black"/>
              <a:ea typeface="Inter Black"/>
              <a:cs typeface="Inter Black"/>
              <a:sym typeface="Inter Black"/>
            </a:endParaRPr>
          </a:p>
          <a:p>
            <a:pPr indent="0" lvl="0" marL="0" rtl="0" algn="l">
              <a:spcBef>
                <a:spcPts val="0"/>
              </a:spcBef>
              <a:spcAft>
                <a:spcPts val="0"/>
              </a:spcAft>
              <a:buNone/>
            </a:pPr>
            <a:r>
              <a:rPr lang="en" sz="983">
                <a:solidFill>
                  <a:srgbClr val="290001"/>
                </a:solidFill>
                <a:latin typeface="Inter"/>
                <a:ea typeface="Inter"/>
                <a:cs typeface="Inter"/>
                <a:sym typeface="Inter"/>
              </a:rPr>
              <a:t>DailyPay converts pay you’ve earned into a balance you can track &amp; transfer before your payday</a:t>
            </a:r>
            <a:endParaRPr sz="983">
              <a:solidFill>
                <a:srgbClr val="290001"/>
              </a:solidFill>
              <a:latin typeface="Inter"/>
              <a:ea typeface="Inter"/>
              <a:cs typeface="Inter"/>
              <a:sym typeface="Inter"/>
            </a:endParaRPr>
          </a:p>
        </p:txBody>
      </p:sp>
      <p:pic>
        <p:nvPicPr>
          <p:cNvPr id="125" name="Google Shape;125;p19" title="Group 2147209734.png"/>
          <p:cNvPicPr preferRelativeResize="0"/>
          <p:nvPr/>
        </p:nvPicPr>
        <p:blipFill>
          <a:blip r:embed="rId3">
            <a:alphaModFix/>
          </a:blip>
          <a:stretch>
            <a:fillRect/>
          </a:stretch>
        </p:blipFill>
        <p:spPr>
          <a:xfrm>
            <a:off x="409218" y="1104974"/>
            <a:ext cx="548177" cy="437568"/>
          </a:xfrm>
          <a:prstGeom prst="rect">
            <a:avLst/>
          </a:prstGeom>
          <a:noFill/>
          <a:ln>
            <a:noFill/>
          </a:ln>
        </p:spPr>
      </p:pic>
      <p:sp>
        <p:nvSpPr>
          <p:cNvPr id="126" name="Google Shape;126;p19"/>
          <p:cNvSpPr txBox="1"/>
          <p:nvPr/>
        </p:nvSpPr>
        <p:spPr>
          <a:xfrm>
            <a:off x="5232196" y="996611"/>
            <a:ext cx="3229200" cy="648600"/>
          </a:xfrm>
          <a:prstGeom prst="rect">
            <a:avLst/>
          </a:prstGeom>
          <a:noFill/>
          <a:ln>
            <a:noFill/>
          </a:ln>
        </p:spPr>
        <p:txBody>
          <a:bodyPr anchorCtr="0" anchor="t" bIns="85650" lIns="85650" spcFirstLastPara="1" rIns="85650" wrap="square" tIns="85650">
            <a:spAutoFit/>
          </a:bodyPr>
          <a:lstStyle/>
          <a:p>
            <a:pPr indent="0" lvl="0" marL="0" rtl="0" algn="l">
              <a:spcBef>
                <a:spcPts val="0"/>
              </a:spcBef>
              <a:spcAft>
                <a:spcPts val="0"/>
              </a:spcAft>
              <a:buNone/>
            </a:pPr>
            <a:r>
              <a:rPr lang="en" sz="1124">
                <a:solidFill>
                  <a:srgbClr val="290001"/>
                </a:solidFill>
                <a:latin typeface="Inter Black"/>
                <a:ea typeface="Inter Black"/>
                <a:cs typeface="Inter Black"/>
                <a:sym typeface="Inter Black"/>
              </a:rPr>
              <a:t>DailyPay Card</a:t>
            </a:r>
            <a:endParaRPr sz="1124">
              <a:solidFill>
                <a:srgbClr val="290001"/>
              </a:solidFill>
              <a:latin typeface="Inter Black"/>
              <a:ea typeface="Inter Black"/>
              <a:cs typeface="Inter Black"/>
              <a:sym typeface="Inter Black"/>
            </a:endParaRPr>
          </a:p>
          <a:p>
            <a:pPr indent="0" lvl="0" marL="0" rtl="0" algn="l">
              <a:spcBef>
                <a:spcPts val="0"/>
              </a:spcBef>
              <a:spcAft>
                <a:spcPts val="0"/>
              </a:spcAft>
              <a:buNone/>
            </a:pPr>
            <a:r>
              <a:rPr lang="en" sz="983">
                <a:solidFill>
                  <a:srgbClr val="290001"/>
                </a:solidFill>
                <a:latin typeface="Inter"/>
                <a:ea typeface="Inter"/>
                <a:cs typeface="Inter"/>
                <a:sym typeface="Inter"/>
              </a:rPr>
              <a:t>Get no-fee</a:t>
            </a:r>
            <a:r>
              <a:rPr baseline="30000" lang="en" sz="983">
                <a:solidFill>
                  <a:srgbClr val="290001"/>
                </a:solidFill>
                <a:latin typeface="Inter"/>
                <a:ea typeface="Inter"/>
                <a:cs typeface="Inter"/>
                <a:sym typeface="Inter"/>
              </a:rPr>
              <a:t>*</a:t>
            </a:r>
            <a:r>
              <a:rPr lang="en" sz="983">
                <a:solidFill>
                  <a:srgbClr val="290001"/>
                </a:solidFill>
                <a:latin typeface="Inter"/>
                <a:ea typeface="Inter"/>
                <a:cs typeface="Inter"/>
                <a:sym typeface="Inter"/>
              </a:rPr>
              <a:t> instant access to your earned pay and other card-exclusive free financial tools</a:t>
            </a:r>
            <a:endParaRPr sz="983">
              <a:solidFill>
                <a:srgbClr val="290001"/>
              </a:solidFill>
              <a:latin typeface="Inter"/>
              <a:ea typeface="Inter"/>
              <a:cs typeface="Inter"/>
              <a:sym typeface="Inter"/>
            </a:endParaRPr>
          </a:p>
        </p:txBody>
      </p:sp>
      <p:sp>
        <p:nvSpPr>
          <p:cNvPr id="127" name="Google Shape;127;p19"/>
          <p:cNvSpPr txBox="1"/>
          <p:nvPr/>
        </p:nvSpPr>
        <p:spPr>
          <a:xfrm>
            <a:off x="977996" y="1762032"/>
            <a:ext cx="3261000" cy="648600"/>
          </a:xfrm>
          <a:prstGeom prst="rect">
            <a:avLst/>
          </a:prstGeom>
          <a:noFill/>
          <a:ln>
            <a:noFill/>
          </a:ln>
        </p:spPr>
        <p:txBody>
          <a:bodyPr anchorCtr="0" anchor="t" bIns="85650" lIns="85650" spcFirstLastPara="1" rIns="85650" wrap="square" tIns="85650">
            <a:spAutoFit/>
          </a:bodyPr>
          <a:lstStyle/>
          <a:p>
            <a:pPr indent="0" lvl="0" marL="0" rtl="0" algn="l">
              <a:spcBef>
                <a:spcPts val="0"/>
              </a:spcBef>
              <a:spcAft>
                <a:spcPts val="0"/>
              </a:spcAft>
              <a:buClr>
                <a:schemeClr val="dk1"/>
              </a:buClr>
              <a:buSzPts val="1100"/>
              <a:buFont typeface="Arial"/>
              <a:buNone/>
            </a:pPr>
            <a:r>
              <a:rPr lang="en" sz="1124">
                <a:solidFill>
                  <a:srgbClr val="290001"/>
                </a:solidFill>
                <a:latin typeface="Inter Black"/>
                <a:ea typeface="Inter Black"/>
                <a:cs typeface="Inter Black"/>
                <a:sym typeface="Inter Black"/>
              </a:rPr>
              <a:t>Discounts &amp; Offers</a:t>
            </a:r>
            <a:endParaRPr sz="1124">
              <a:solidFill>
                <a:srgbClr val="290001"/>
              </a:solidFill>
              <a:latin typeface="Inter Black"/>
              <a:ea typeface="Inter Black"/>
              <a:cs typeface="Inter Black"/>
              <a:sym typeface="Inter Black"/>
            </a:endParaRPr>
          </a:p>
          <a:p>
            <a:pPr indent="0" lvl="0" marL="0" rtl="0" algn="l">
              <a:spcBef>
                <a:spcPts val="0"/>
              </a:spcBef>
              <a:spcAft>
                <a:spcPts val="0"/>
              </a:spcAft>
              <a:buClr>
                <a:schemeClr val="dk1"/>
              </a:buClr>
              <a:buSzPts val="1100"/>
              <a:buFont typeface="Arial"/>
              <a:buNone/>
            </a:pPr>
            <a:r>
              <a:rPr lang="en" sz="983">
                <a:solidFill>
                  <a:srgbClr val="290001"/>
                </a:solidFill>
                <a:latin typeface="Inter"/>
                <a:ea typeface="Inter"/>
                <a:cs typeface="Inter"/>
                <a:sym typeface="Inter"/>
              </a:rPr>
              <a:t>Get exclusive discounted offers on essentials like gas, groceries, and more</a:t>
            </a:r>
            <a:endParaRPr sz="1124">
              <a:solidFill>
                <a:srgbClr val="290001"/>
              </a:solidFill>
              <a:latin typeface="Inter Black"/>
              <a:ea typeface="Inter Black"/>
              <a:cs typeface="Inter Black"/>
              <a:sym typeface="Inter Black"/>
            </a:endParaRPr>
          </a:p>
        </p:txBody>
      </p:sp>
      <p:sp>
        <p:nvSpPr>
          <p:cNvPr id="128" name="Google Shape;128;p19"/>
          <p:cNvSpPr txBox="1"/>
          <p:nvPr/>
        </p:nvSpPr>
        <p:spPr>
          <a:xfrm>
            <a:off x="999428" y="2538271"/>
            <a:ext cx="3370200" cy="648600"/>
          </a:xfrm>
          <a:prstGeom prst="rect">
            <a:avLst/>
          </a:prstGeom>
          <a:noFill/>
          <a:ln>
            <a:noFill/>
          </a:ln>
        </p:spPr>
        <p:txBody>
          <a:bodyPr anchorCtr="0" anchor="t" bIns="85650" lIns="85650" spcFirstLastPara="1" rIns="85650" wrap="square" tIns="85650">
            <a:spAutoFit/>
          </a:bodyPr>
          <a:lstStyle/>
          <a:p>
            <a:pPr indent="0" lvl="0" marL="0" rtl="0" algn="l">
              <a:spcBef>
                <a:spcPts val="0"/>
              </a:spcBef>
              <a:spcAft>
                <a:spcPts val="0"/>
              </a:spcAft>
              <a:buNone/>
            </a:pPr>
            <a:r>
              <a:rPr lang="en" sz="1124">
                <a:solidFill>
                  <a:srgbClr val="290001"/>
                </a:solidFill>
                <a:latin typeface="Inter Black"/>
                <a:ea typeface="Inter Black"/>
                <a:cs typeface="Inter Black"/>
                <a:sym typeface="Inter Black"/>
              </a:rPr>
              <a:t>Credit Monitoring</a:t>
            </a:r>
            <a:endParaRPr sz="1124">
              <a:solidFill>
                <a:srgbClr val="290001"/>
              </a:solidFill>
              <a:latin typeface="Inter Black"/>
              <a:ea typeface="Inter Black"/>
              <a:cs typeface="Inter Black"/>
              <a:sym typeface="Inter Black"/>
            </a:endParaRPr>
          </a:p>
          <a:p>
            <a:pPr indent="0" lvl="0" marL="0" rtl="0" algn="l">
              <a:spcBef>
                <a:spcPts val="0"/>
              </a:spcBef>
              <a:spcAft>
                <a:spcPts val="0"/>
              </a:spcAft>
              <a:buNone/>
            </a:pPr>
            <a:r>
              <a:rPr lang="en" sz="983">
                <a:solidFill>
                  <a:srgbClr val="290001"/>
                </a:solidFill>
                <a:latin typeface="Inter"/>
                <a:ea typeface="Inter"/>
                <a:cs typeface="Inter"/>
                <a:sym typeface="Inter"/>
              </a:rPr>
              <a:t>See what impacts your credit score, track your progress, and check for signs of fraud for free</a:t>
            </a:r>
            <a:endParaRPr sz="983">
              <a:solidFill>
                <a:srgbClr val="290001"/>
              </a:solidFill>
              <a:latin typeface="Inter"/>
              <a:ea typeface="Inter"/>
              <a:cs typeface="Inter"/>
              <a:sym typeface="Inter"/>
            </a:endParaRPr>
          </a:p>
        </p:txBody>
      </p:sp>
      <p:sp>
        <p:nvSpPr>
          <p:cNvPr id="129" name="Google Shape;129;p19"/>
          <p:cNvSpPr txBox="1"/>
          <p:nvPr/>
        </p:nvSpPr>
        <p:spPr>
          <a:xfrm>
            <a:off x="5232196" y="2533511"/>
            <a:ext cx="3370200" cy="648600"/>
          </a:xfrm>
          <a:prstGeom prst="rect">
            <a:avLst/>
          </a:prstGeom>
          <a:noFill/>
          <a:ln>
            <a:noFill/>
          </a:ln>
        </p:spPr>
        <p:txBody>
          <a:bodyPr anchorCtr="0" anchor="t" bIns="85650" lIns="85650" spcFirstLastPara="1" rIns="85650" wrap="square" tIns="85650">
            <a:spAutoFit/>
          </a:bodyPr>
          <a:lstStyle/>
          <a:p>
            <a:pPr indent="0" lvl="0" marL="0" rtl="0" algn="l">
              <a:spcBef>
                <a:spcPts val="0"/>
              </a:spcBef>
              <a:spcAft>
                <a:spcPts val="0"/>
              </a:spcAft>
              <a:buNone/>
            </a:pPr>
            <a:r>
              <a:rPr lang="en" sz="1124">
                <a:solidFill>
                  <a:srgbClr val="290001"/>
                </a:solidFill>
                <a:latin typeface="Inter Black"/>
                <a:ea typeface="Inter Black"/>
                <a:cs typeface="Inter Black"/>
                <a:sym typeface="Inter Black"/>
              </a:rPr>
              <a:t>Bill Manager</a:t>
            </a:r>
            <a:r>
              <a:rPr baseline="30000" lang="en" sz="1050">
                <a:solidFill>
                  <a:srgbClr val="444746"/>
                </a:solidFill>
                <a:latin typeface="Roboto"/>
                <a:ea typeface="Roboto"/>
                <a:cs typeface="Roboto"/>
                <a:sym typeface="Roboto"/>
              </a:rPr>
              <a:t>⥮</a:t>
            </a:r>
            <a:endParaRPr baseline="30000" sz="1124">
              <a:solidFill>
                <a:srgbClr val="290001"/>
              </a:solidFill>
              <a:latin typeface="Inter Black"/>
              <a:ea typeface="Inter Black"/>
              <a:cs typeface="Inter Black"/>
              <a:sym typeface="Inter Black"/>
            </a:endParaRPr>
          </a:p>
          <a:p>
            <a:pPr indent="0" lvl="0" marL="0" rtl="0" algn="l">
              <a:spcBef>
                <a:spcPts val="0"/>
              </a:spcBef>
              <a:spcAft>
                <a:spcPts val="0"/>
              </a:spcAft>
              <a:buNone/>
            </a:pPr>
            <a:r>
              <a:rPr lang="en" sz="983">
                <a:solidFill>
                  <a:srgbClr val="290001"/>
                </a:solidFill>
                <a:latin typeface="Inter"/>
                <a:ea typeface="Inter"/>
                <a:cs typeface="Inter"/>
                <a:sym typeface="Inter"/>
              </a:rPr>
              <a:t>View your repeat bills, get payment alerts, and cancel subscriptions with one-click</a:t>
            </a:r>
            <a:r>
              <a:rPr baseline="30000" lang="en" sz="983">
                <a:solidFill>
                  <a:srgbClr val="290001"/>
                </a:solidFill>
                <a:latin typeface="Inter"/>
                <a:ea typeface="Inter"/>
                <a:cs typeface="Inter"/>
                <a:sym typeface="Inter"/>
              </a:rPr>
              <a:t>⥮</a:t>
            </a:r>
            <a:r>
              <a:rPr baseline="30000" lang="en" sz="983">
                <a:solidFill>
                  <a:srgbClr val="290001"/>
                </a:solidFill>
                <a:latin typeface="Inter"/>
                <a:ea typeface="Inter"/>
                <a:cs typeface="Inter"/>
                <a:sym typeface="Inter"/>
              </a:rPr>
              <a:t>⥮</a:t>
            </a:r>
            <a:r>
              <a:rPr lang="en" sz="983">
                <a:solidFill>
                  <a:srgbClr val="290001"/>
                </a:solidFill>
                <a:latin typeface="Inter"/>
                <a:ea typeface="Inter"/>
                <a:cs typeface="Inter"/>
                <a:sym typeface="Inter"/>
              </a:rPr>
              <a:t> for free</a:t>
            </a:r>
            <a:endParaRPr sz="983">
              <a:solidFill>
                <a:srgbClr val="290001"/>
              </a:solidFill>
              <a:latin typeface="Inter"/>
              <a:ea typeface="Inter"/>
              <a:cs typeface="Inter"/>
              <a:sym typeface="Inter"/>
            </a:endParaRPr>
          </a:p>
        </p:txBody>
      </p:sp>
      <p:pic>
        <p:nvPicPr>
          <p:cNvPr id="130" name="Google Shape;130;p19" title="Group 2147209736.png"/>
          <p:cNvPicPr preferRelativeResize="0"/>
          <p:nvPr/>
        </p:nvPicPr>
        <p:blipFill>
          <a:blip r:embed="rId4">
            <a:alphaModFix/>
          </a:blip>
          <a:stretch>
            <a:fillRect/>
          </a:stretch>
        </p:blipFill>
        <p:spPr>
          <a:xfrm>
            <a:off x="425056" y="1862528"/>
            <a:ext cx="516501" cy="457424"/>
          </a:xfrm>
          <a:prstGeom prst="rect">
            <a:avLst/>
          </a:prstGeom>
          <a:noFill/>
          <a:ln>
            <a:noFill/>
          </a:ln>
        </p:spPr>
      </p:pic>
      <p:pic>
        <p:nvPicPr>
          <p:cNvPr id="131" name="Google Shape;131;p19" title="Group 2147209737.png"/>
          <p:cNvPicPr preferRelativeResize="0"/>
          <p:nvPr/>
        </p:nvPicPr>
        <p:blipFill>
          <a:blip r:embed="rId5">
            <a:alphaModFix/>
          </a:blip>
          <a:stretch>
            <a:fillRect/>
          </a:stretch>
        </p:blipFill>
        <p:spPr>
          <a:xfrm>
            <a:off x="425057" y="2674354"/>
            <a:ext cx="516498" cy="412269"/>
          </a:xfrm>
          <a:prstGeom prst="rect">
            <a:avLst/>
          </a:prstGeom>
          <a:noFill/>
          <a:ln>
            <a:noFill/>
          </a:ln>
        </p:spPr>
      </p:pic>
      <p:pic>
        <p:nvPicPr>
          <p:cNvPr id="132" name="Google Shape;132;p19" title="Group 2147209735.png"/>
          <p:cNvPicPr preferRelativeResize="0"/>
          <p:nvPr/>
        </p:nvPicPr>
        <p:blipFill>
          <a:blip r:embed="rId6">
            <a:alphaModFix/>
          </a:blip>
          <a:stretch>
            <a:fillRect/>
          </a:stretch>
        </p:blipFill>
        <p:spPr>
          <a:xfrm>
            <a:off x="4661274" y="2659754"/>
            <a:ext cx="516498" cy="412269"/>
          </a:xfrm>
          <a:prstGeom prst="rect">
            <a:avLst/>
          </a:prstGeom>
          <a:noFill/>
          <a:ln>
            <a:noFill/>
          </a:ln>
        </p:spPr>
      </p:pic>
      <p:sp>
        <p:nvSpPr>
          <p:cNvPr id="133" name="Google Shape;133;p19"/>
          <p:cNvSpPr txBox="1"/>
          <p:nvPr/>
        </p:nvSpPr>
        <p:spPr>
          <a:xfrm>
            <a:off x="197628" y="4010644"/>
            <a:ext cx="73917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a:solidFill>
                  <a:schemeClr val="lt1"/>
                </a:solidFill>
                <a:latin typeface="Inter"/>
                <a:ea typeface="Inter"/>
                <a:cs typeface="Inter"/>
                <a:sym typeface="Inter"/>
              </a:rPr>
              <a:t>Y</a:t>
            </a:r>
            <a:r>
              <a:rPr i="1" lang="en" sz="800">
                <a:solidFill>
                  <a:schemeClr val="lt1"/>
                </a:solidFill>
                <a:latin typeface="Inter"/>
                <a:ea typeface="Inter"/>
                <a:cs typeface="Inter"/>
                <a:sym typeface="Inter"/>
              </a:rPr>
              <a:t>our security is DailyPay's priority. Your data &amp; information are never shared without your permission.</a:t>
            </a:r>
            <a:endParaRPr sz="1300">
              <a:solidFill>
                <a:schemeClr val="lt1"/>
              </a:solidFill>
            </a:endParaRPr>
          </a:p>
        </p:txBody>
      </p:sp>
      <p:sp>
        <p:nvSpPr>
          <p:cNvPr id="134" name="Google Shape;134;p19"/>
          <p:cNvSpPr/>
          <p:nvPr/>
        </p:nvSpPr>
        <p:spPr>
          <a:xfrm>
            <a:off x="319025" y="3318237"/>
            <a:ext cx="4085400" cy="651000"/>
          </a:xfrm>
          <a:prstGeom prst="roundRect">
            <a:avLst>
              <a:gd fmla="val 16667" name="adj"/>
            </a:avLst>
          </a:prstGeom>
          <a:solidFill>
            <a:schemeClr val="lt1"/>
          </a:solidFill>
          <a:ln cap="flat" cmpd="sng" w="35675">
            <a:solidFill>
              <a:srgbClr val="FFF1E6"/>
            </a:solidFill>
            <a:prstDash val="solid"/>
            <a:round/>
            <a:headEnd len="sm" w="sm" type="none"/>
            <a:tailEnd len="sm" w="sm" type="none"/>
          </a:ln>
        </p:spPr>
        <p:txBody>
          <a:bodyPr anchorCtr="0" anchor="ctr" bIns="85650" lIns="85650" spcFirstLastPara="1" rIns="85650" wrap="square" tIns="85650">
            <a:noAutofit/>
          </a:bodyPr>
          <a:lstStyle/>
          <a:p>
            <a:pPr indent="0" lvl="0" marL="0" rtl="0" algn="ctr">
              <a:spcBef>
                <a:spcPts val="0"/>
              </a:spcBef>
              <a:spcAft>
                <a:spcPts val="0"/>
              </a:spcAft>
              <a:buNone/>
            </a:pPr>
            <a:r>
              <a:t/>
            </a:r>
            <a:endParaRPr sz="1311"/>
          </a:p>
        </p:txBody>
      </p:sp>
      <p:sp>
        <p:nvSpPr>
          <p:cNvPr id="135" name="Google Shape;135;p19"/>
          <p:cNvSpPr/>
          <p:nvPr/>
        </p:nvSpPr>
        <p:spPr>
          <a:xfrm>
            <a:off x="4556876" y="3318234"/>
            <a:ext cx="4085400" cy="651000"/>
          </a:xfrm>
          <a:prstGeom prst="roundRect">
            <a:avLst>
              <a:gd fmla="val 16667" name="adj"/>
            </a:avLst>
          </a:prstGeom>
          <a:solidFill>
            <a:schemeClr val="lt1"/>
          </a:solidFill>
          <a:ln cap="flat" cmpd="sng" w="35675">
            <a:solidFill>
              <a:srgbClr val="FFF1E6"/>
            </a:solidFill>
            <a:prstDash val="solid"/>
            <a:round/>
            <a:headEnd len="sm" w="sm" type="none"/>
            <a:tailEnd len="sm" w="sm" type="none"/>
          </a:ln>
        </p:spPr>
        <p:txBody>
          <a:bodyPr anchorCtr="0" anchor="ctr" bIns="85650" lIns="85650" spcFirstLastPara="1" rIns="85650" wrap="square" tIns="85650">
            <a:noAutofit/>
          </a:bodyPr>
          <a:lstStyle/>
          <a:p>
            <a:pPr indent="0" lvl="0" marL="0" rtl="0" algn="ctr">
              <a:spcBef>
                <a:spcPts val="0"/>
              </a:spcBef>
              <a:spcAft>
                <a:spcPts val="0"/>
              </a:spcAft>
              <a:buNone/>
            </a:pPr>
            <a:r>
              <a:t/>
            </a:r>
            <a:endParaRPr sz="1311"/>
          </a:p>
        </p:txBody>
      </p:sp>
      <p:sp>
        <p:nvSpPr>
          <p:cNvPr id="136" name="Google Shape;136;p19"/>
          <p:cNvSpPr txBox="1"/>
          <p:nvPr/>
        </p:nvSpPr>
        <p:spPr>
          <a:xfrm>
            <a:off x="5232186" y="3323391"/>
            <a:ext cx="3492600" cy="648600"/>
          </a:xfrm>
          <a:prstGeom prst="rect">
            <a:avLst/>
          </a:prstGeom>
          <a:noFill/>
          <a:ln>
            <a:noFill/>
          </a:ln>
        </p:spPr>
        <p:txBody>
          <a:bodyPr anchorCtr="0" anchor="t" bIns="85650" lIns="85650" spcFirstLastPara="1" rIns="85650" wrap="square" tIns="85650">
            <a:spAutoFit/>
          </a:bodyPr>
          <a:lstStyle/>
          <a:p>
            <a:pPr indent="0" lvl="0" marL="0" rtl="0" algn="l">
              <a:spcBef>
                <a:spcPts val="0"/>
              </a:spcBef>
              <a:spcAft>
                <a:spcPts val="0"/>
              </a:spcAft>
              <a:buNone/>
            </a:pPr>
            <a:r>
              <a:rPr lang="en" sz="1124">
                <a:solidFill>
                  <a:srgbClr val="290001"/>
                </a:solidFill>
                <a:latin typeface="Inter Black"/>
                <a:ea typeface="Inter Black"/>
                <a:cs typeface="Inter Black"/>
                <a:sym typeface="Inter Black"/>
              </a:rPr>
              <a:t>Plan &amp; Save</a:t>
            </a:r>
            <a:endParaRPr sz="1124">
              <a:solidFill>
                <a:srgbClr val="290001"/>
              </a:solidFill>
              <a:latin typeface="Inter Black"/>
              <a:ea typeface="Inter Black"/>
              <a:cs typeface="Inter Black"/>
              <a:sym typeface="Inter Black"/>
            </a:endParaRPr>
          </a:p>
          <a:p>
            <a:pPr indent="0" lvl="0" marL="0" rtl="0" algn="l">
              <a:spcBef>
                <a:spcPts val="0"/>
              </a:spcBef>
              <a:spcAft>
                <a:spcPts val="0"/>
              </a:spcAft>
              <a:buNone/>
            </a:pPr>
            <a:r>
              <a:rPr lang="en" sz="983">
                <a:solidFill>
                  <a:srgbClr val="290001"/>
                </a:solidFill>
                <a:latin typeface="Inter"/>
                <a:ea typeface="Inter"/>
                <a:cs typeface="Inter"/>
                <a:sym typeface="Inter"/>
              </a:rPr>
              <a:t>Send money from your paycheck to any savings account and customized jars to save toward your goals</a:t>
            </a:r>
            <a:endParaRPr sz="983">
              <a:solidFill>
                <a:srgbClr val="290001"/>
              </a:solidFill>
              <a:latin typeface="Inter"/>
              <a:ea typeface="Inter"/>
              <a:cs typeface="Inter"/>
              <a:sym typeface="Inter"/>
            </a:endParaRPr>
          </a:p>
        </p:txBody>
      </p:sp>
      <p:sp>
        <p:nvSpPr>
          <p:cNvPr id="137" name="Google Shape;137;p19"/>
          <p:cNvSpPr txBox="1"/>
          <p:nvPr/>
        </p:nvSpPr>
        <p:spPr>
          <a:xfrm>
            <a:off x="1013898" y="3326814"/>
            <a:ext cx="3370200" cy="648600"/>
          </a:xfrm>
          <a:prstGeom prst="rect">
            <a:avLst/>
          </a:prstGeom>
          <a:noFill/>
          <a:ln>
            <a:noFill/>
          </a:ln>
        </p:spPr>
        <p:txBody>
          <a:bodyPr anchorCtr="0" anchor="t" bIns="85650" lIns="85650" spcFirstLastPara="1" rIns="85650" wrap="square" tIns="85650">
            <a:spAutoFit/>
          </a:bodyPr>
          <a:lstStyle/>
          <a:p>
            <a:pPr indent="0" lvl="0" marL="0" rtl="0" algn="l">
              <a:spcBef>
                <a:spcPts val="0"/>
              </a:spcBef>
              <a:spcAft>
                <a:spcPts val="0"/>
              </a:spcAft>
              <a:buNone/>
            </a:pPr>
            <a:r>
              <a:rPr lang="en" sz="1124">
                <a:solidFill>
                  <a:srgbClr val="290001"/>
                </a:solidFill>
                <a:latin typeface="Inter Black"/>
                <a:ea typeface="Inter Black"/>
                <a:cs typeface="Inter Black"/>
                <a:sym typeface="Inter Black"/>
              </a:rPr>
              <a:t>Financial Coaching</a:t>
            </a:r>
            <a:endParaRPr sz="1124">
              <a:solidFill>
                <a:srgbClr val="290001"/>
              </a:solidFill>
              <a:latin typeface="Inter Black"/>
              <a:ea typeface="Inter Black"/>
              <a:cs typeface="Inter Black"/>
              <a:sym typeface="Inter Black"/>
            </a:endParaRPr>
          </a:p>
          <a:p>
            <a:pPr indent="0" lvl="0" marL="0" rtl="0" algn="l">
              <a:spcBef>
                <a:spcPts val="0"/>
              </a:spcBef>
              <a:spcAft>
                <a:spcPts val="0"/>
              </a:spcAft>
              <a:buNone/>
            </a:pPr>
            <a:r>
              <a:rPr lang="en" sz="983">
                <a:solidFill>
                  <a:srgbClr val="290001"/>
                </a:solidFill>
                <a:latin typeface="Inter"/>
                <a:ea typeface="Inter"/>
                <a:cs typeface="Inter"/>
                <a:sym typeface="Inter"/>
              </a:rPr>
              <a:t>Reach your goals with </a:t>
            </a:r>
            <a:r>
              <a:rPr lang="en" sz="983">
                <a:solidFill>
                  <a:srgbClr val="290001"/>
                </a:solidFill>
                <a:latin typeface="Inter"/>
                <a:ea typeface="Inter"/>
                <a:cs typeface="Inter"/>
                <a:sym typeface="Inter"/>
              </a:rPr>
              <a:t>free,</a:t>
            </a:r>
            <a:r>
              <a:rPr lang="en" sz="983">
                <a:solidFill>
                  <a:srgbClr val="290001"/>
                </a:solidFill>
                <a:latin typeface="Inter"/>
                <a:ea typeface="Inter"/>
                <a:cs typeface="Inter"/>
                <a:sym typeface="Inter"/>
              </a:rPr>
              <a:t> financial coaching and personalized plans to save and spend smarter</a:t>
            </a:r>
            <a:endParaRPr sz="983">
              <a:solidFill>
                <a:srgbClr val="290001"/>
              </a:solidFill>
              <a:latin typeface="Inter"/>
              <a:ea typeface="Inter"/>
              <a:cs typeface="Inter"/>
              <a:sym typeface="Inter"/>
            </a:endParaRPr>
          </a:p>
        </p:txBody>
      </p:sp>
      <p:pic>
        <p:nvPicPr>
          <p:cNvPr id="138" name="Google Shape;138;p19" title="Group 2147209739.png"/>
          <p:cNvPicPr preferRelativeResize="0"/>
          <p:nvPr/>
        </p:nvPicPr>
        <p:blipFill>
          <a:blip r:embed="rId7">
            <a:alphaModFix/>
          </a:blip>
          <a:stretch>
            <a:fillRect/>
          </a:stretch>
        </p:blipFill>
        <p:spPr>
          <a:xfrm>
            <a:off x="409218" y="3416368"/>
            <a:ext cx="548177" cy="438520"/>
          </a:xfrm>
          <a:prstGeom prst="rect">
            <a:avLst/>
          </a:prstGeom>
          <a:noFill/>
          <a:ln>
            <a:noFill/>
          </a:ln>
        </p:spPr>
      </p:pic>
      <p:pic>
        <p:nvPicPr>
          <p:cNvPr id="139" name="Google Shape;139;p19" title="Group 2147209732.png"/>
          <p:cNvPicPr preferRelativeResize="0"/>
          <p:nvPr/>
        </p:nvPicPr>
        <p:blipFill>
          <a:blip r:embed="rId8">
            <a:alphaModFix/>
          </a:blip>
          <a:stretch>
            <a:fillRect/>
          </a:stretch>
        </p:blipFill>
        <p:spPr>
          <a:xfrm>
            <a:off x="4661274" y="3448802"/>
            <a:ext cx="516498" cy="412269"/>
          </a:xfrm>
          <a:prstGeom prst="rect">
            <a:avLst/>
          </a:prstGeom>
          <a:noFill/>
          <a:ln>
            <a:noFill/>
          </a:ln>
        </p:spPr>
      </p:pic>
      <p:sp>
        <p:nvSpPr>
          <p:cNvPr id="140" name="Google Shape;140;p19"/>
          <p:cNvSpPr txBox="1"/>
          <p:nvPr/>
        </p:nvSpPr>
        <p:spPr>
          <a:xfrm>
            <a:off x="5232196" y="1766916"/>
            <a:ext cx="3370200" cy="648600"/>
          </a:xfrm>
          <a:prstGeom prst="rect">
            <a:avLst/>
          </a:prstGeom>
          <a:noFill/>
          <a:ln>
            <a:noFill/>
          </a:ln>
        </p:spPr>
        <p:txBody>
          <a:bodyPr anchorCtr="0" anchor="t" bIns="85650" lIns="85650" spcFirstLastPara="1" rIns="85650" wrap="square" tIns="85650">
            <a:spAutoFit/>
          </a:bodyPr>
          <a:lstStyle/>
          <a:p>
            <a:pPr indent="0" lvl="0" marL="0" rtl="0" algn="l">
              <a:spcBef>
                <a:spcPts val="0"/>
              </a:spcBef>
              <a:spcAft>
                <a:spcPts val="0"/>
              </a:spcAft>
              <a:buNone/>
            </a:pPr>
            <a:r>
              <a:rPr lang="en" sz="1124">
                <a:solidFill>
                  <a:srgbClr val="290001"/>
                </a:solidFill>
                <a:latin typeface="Inter Black"/>
                <a:ea typeface="Inter Black"/>
                <a:cs typeface="Inter Black"/>
                <a:sym typeface="Inter Black"/>
              </a:rPr>
              <a:t>Cash Back</a:t>
            </a:r>
            <a:endParaRPr sz="1124">
              <a:solidFill>
                <a:srgbClr val="290001"/>
              </a:solidFill>
              <a:latin typeface="Inter Black"/>
              <a:ea typeface="Inter Black"/>
              <a:cs typeface="Inter Black"/>
              <a:sym typeface="Inter Black"/>
            </a:endParaRPr>
          </a:p>
          <a:p>
            <a:pPr indent="0" lvl="0" marL="0" rtl="0" algn="l">
              <a:spcBef>
                <a:spcPts val="0"/>
              </a:spcBef>
              <a:spcAft>
                <a:spcPts val="0"/>
              </a:spcAft>
              <a:buNone/>
            </a:pPr>
            <a:r>
              <a:rPr lang="en" sz="983">
                <a:solidFill>
                  <a:srgbClr val="290001"/>
                </a:solidFill>
                <a:latin typeface="Inter"/>
                <a:ea typeface="Inter"/>
                <a:cs typeface="Inter"/>
                <a:sym typeface="Inter"/>
              </a:rPr>
              <a:t>Earn up to 9%</a:t>
            </a:r>
            <a:r>
              <a:rPr baseline="30000" lang="en" sz="983">
                <a:solidFill>
                  <a:srgbClr val="290001"/>
                </a:solidFill>
                <a:latin typeface="Inter"/>
                <a:ea typeface="Inter"/>
                <a:cs typeface="Inter"/>
                <a:sym typeface="Inter"/>
              </a:rPr>
              <a:t>Þ</a:t>
            </a:r>
            <a:r>
              <a:rPr lang="en" sz="983">
                <a:solidFill>
                  <a:srgbClr val="290001"/>
                </a:solidFill>
                <a:latin typeface="Inter"/>
                <a:ea typeface="Inter"/>
                <a:cs typeface="Inter"/>
                <a:sym typeface="Inter"/>
              </a:rPr>
              <a:t> cash back</a:t>
            </a:r>
            <a:r>
              <a:rPr baseline="30000" lang="en" sz="983">
                <a:solidFill>
                  <a:srgbClr val="290001"/>
                </a:solidFill>
                <a:latin typeface="Inter"/>
                <a:ea typeface="Inter"/>
                <a:cs typeface="Inter"/>
                <a:sym typeface="Inter"/>
              </a:rPr>
              <a:t>¶</a:t>
            </a:r>
            <a:r>
              <a:rPr lang="en" sz="983">
                <a:solidFill>
                  <a:srgbClr val="290001"/>
                </a:solidFill>
                <a:latin typeface="Inter"/>
                <a:ea typeface="Inter"/>
                <a:cs typeface="Inter"/>
                <a:sym typeface="Inter"/>
              </a:rPr>
              <a:t> on everyday purchases, no fees† or points to redeem, with the DailyPay Card</a:t>
            </a:r>
            <a:endParaRPr sz="983">
              <a:solidFill>
                <a:srgbClr val="290001"/>
              </a:solidFill>
              <a:latin typeface="Inter"/>
              <a:ea typeface="Inter"/>
              <a:cs typeface="Inter"/>
              <a:sym typeface="Inter"/>
            </a:endParaRPr>
          </a:p>
        </p:txBody>
      </p:sp>
      <p:pic>
        <p:nvPicPr>
          <p:cNvPr id="141" name="Google Shape;141;p19" title="Group 2147209738.png"/>
          <p:cNvPicPr preferRelativeResize="0"/>
          <p:nvPr/>
        </p:nvPicPr>
        <p:blipFill>
          <a:blip r:embed="rId9">
            <a:alphaModFix/>
          </a:blip>
          <a:stretch>
            <a:fillRect/>
          </a:stretch>
        </p:blipFill>
        <p:spPr>
          <a:xfrm>
            <a:off x="4661273" y="1104041"/>
            <a:ext cx="516501" cy="412290"/>
          </a:xfrm>
          <a:prstGeom prst="rect">
            <a:avLst/>
          </a:prstGeom>
          <a:noFill/>
          <a:ln>
            <a:noFill/>
          </a:ln>
        </p:spPr>
      </p:pic>
      <p:pic>
        <p:nvPicPr>
          <p:cNvPr id="142" name="Google Shape;142;p19" title="Group 2147209733.png"/>
          <p:cNvPicPr preferRelativeResize="0"/>
          <p:nvPr/>
        </p:nvPicPr>
        <p:blipFill>
          <a:blip r:embed="rId10">
            <a:alphaModFix/>
          </a:blip>
          <a:stretch>
            <a:fillRect/>
          </a:stretch>
        </p:blipFill>
        <p:spPr>
          <a:xfrm>
            <a:off x="4661273" y="1883777"/>
            <a:ext cx="516501" cy="412277"/>
          </a:xfrm>
          <a:prstGeom prst="rect">
            <a:avLst/>
          </a:prstGeom>
          <a:noFill/>
          <a:ln>
            <a:noFill/>
          </a:ln>
        </p:spPr>
      </p:pic>
      <p:sp>
        <p:nvSpPr>
          <p:cNvPr id="143" name="Google Shape;143;p19"/>
          <p:cNvSpPr txBox="1"/>
          <p:nvPr/>
        </p:nvSpPr>
        <p:spPr>
          <a:xfrm>
            <a:off x="200772" y="4306596"/>
            <a:ext cx="7130700" cy="831300"/>
          </a:xfrm>
          <a:prstGeom prst="rect">
            <a:avLst/>
          </a:prstGeom>
          <a:solidFill>
            <a:srgbClr val="29000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aseline="30000" lang="en" sz="400">
                <a:solidFill>
                  <a:schemeClr val="lt1"/>
                </a:solidFill>
                <a:latin typeface="Roboto"/>
                <a:ea typeface="Roboto"/>
                <a:cs typeface="Roboto"/>
                <a:sym typeface="Roboto"/>
              </a:rPr>
              <a:t>*</a:t>
            </a:r>
            <a:r>
              <a:rPr lang="en" sz="400">
                <a:solidFill>
                  <a:schemeClr val="lt1"/>
                </a:solidFill>
              </a:rPr>
              <a:t>On-Demand Pay requires employer participation in DailyPay. On-Demand Pay fees will be waived for any DailyPay transfers made to a DailyPay Card set up with direct deposit. Instant Transfers may not be available to residents in all states. Please see this </a:t>
            </a:r>
            <a:r>
              <a:rPr lang="en" sz="400" u="sng">
                <a:solidFill>
                  <a:schemeClr val="lt1"/>
                </a:solidFill>
              </a:rPr>
              <a:t>Help Center article</a:t>
            </a:r>
            <a:r>
              <a:rPr lang="en" sz="400">
                <a:solidFill>
                  <a:schemeClr val="lt1"/>
                </a:solidFill>
              </a:rPr>
              <a:t> for further information.</a:t>
            </a:r>
            <a:endParaRPr sz="400">
              <a:solidFill>
                <a:schemeClr val="lt1"/>
              </a:solidFill>
              <a:latin typeface="Roboto"/>
              <a:ea typeface="Roboto"/>
              <a:cs typeface="Roboto"/>
              <a:sym typeface="Roboto"/>
            </a:endParaRPr>
          </a:p>
          <a:p>
            <a:pPr indent="0" lvl="0" marL="0" rtl="0" algn="l">
              <a:spcBef>
                <a:spcPts val="200"/>
              </a:spcBef>
              <a:spcAft>
                <a:spcPts val="0"/>
              </a:spcAft>
              <a:buNone/>
            </a:pPr>
            <a:r>
              <a:rPr baseline="30000" lang="en" sz="400">
                <a:solidFill>
                  <a:schemeClr val="lt1"/>
                </a:solidFill>
                <a:latin typeface="Roboto"/>
                <a:ea typeface="Roboto"/>
                <a:cs typeface="Roboto"/>
                <a:sym typeface="Roboto"/>
              </a:rPr>
              <a:t>Þ </a:t>
            </a:r>
            <a:r>
              <a:rPr lang="en" sz="400">
                <a:solidFill>
                  <a:schemeClr val="lt1"/>
                </a:solidFill>
                <a:latin typeface="Roboto"/>
                <a:ea typeface="Roboto"/>
                <a:cs typeface="Roboto"/>
                <a:sym typeface="Roboto"/>
              </a:rPr>
              <a:t>Cash back offers are shown for illustrative purposes only. Cash back amounts vary and are subject to the individual terms of the retailer. See the DailyPay app for more information.</a:t>
            </a:r>
            <a:endParaRPr sz="400">
              <a:solidFill>
                <a:schemeClr val="lt1"/>
              </a:solidFill>
              <a:latin typeface="Roboto"/>
              <a:ea typeface="Roboto"/>
              <a:cs typeface="Roboto"/>
              <a:sym typeface="Roboto"/>
            </a:endParaRPr>
          </a:p>
          <a:p>
            <a:pPr indent="0" lvl="0" marL="0" rtl="0" algn="l">
              <a:spcBef>
                <a:spcPts val="200"/>
              </a:spcBef>
              <a:spcAft>
                <a:spcPts val="0"/>
              </a:spcAft>
              <a:buNone/>
            </a:pPr>
            <a:r>
              <a:rPr baseline="30000" lang="en" sz="400">
                <a:solidFill>
                  <a:schemeClr val="lt1"/>
                </a:solidFill>
                <a:latin typeface="Roboto"/>
                <a:ea typeface="Roboto"/>
                <a:cs typeface="Roboto"/>
                <a:sym typeface="Roboto"/>
              </a:rPr>
              <a:t>¶</a:t>
            </a:r>
            <a:r>
              <a:rPr lang="en" sz="400">
                <a:solidFill>
                  <a:schemeClr val="lt1"/>
                </a:solidFill>
                <a:latin typeface="Roboto"/>
                <a:ea typeface="Roboto"/>
                <a:cs typeface="Roboto"/>
                <a:sym typeface="Roboto"/>
              </a:rPr>
              <a:t>Cash Back rewards earned on qualifying purchases will generally be transferred to your Card Account within 49 days after the qualifying purchase is settled. If you close your Card Account, any earned Cash Back rewards not yet transferred to your Card Account will be forfeited. See the</a:t>
            </a:r>
            <a:br>
              <a:rPr lang="en" sz="400">
                <a:solidFill>
                  <a:schemeClr val="lt1"/>
                </a:solidFill>
                <a:latin typeface="Roboto"/>
                <a:ea typeface="Roboto"/>
                <a:cs typeface="Roboto"/>
                <a:sym typeface="Roboto"/>
              </a:rPr>
            </a:br>
            <a:r>
              <a:rPr lang="en" sz="400">
                <a:solidFill>
                  <a:schemeClr val="lt1"/>
                </a:solidFill>
                <a:latin typeface="Roboto"/>
                <a:ea typeface="Roboto"/>
                <a:cs typeface="Roboto"/>
                <a:sym typeface="Roboto"/>
              </a:rPr>
              <a:t> </a:t>
            </a:r>
            <a:r>
              <a:rPr lang="en" sz="400" u="sng">
                <a:solidFill>
                  <a:schemeClr val="lt1"/>
                </a:solidFill>
                <a:latin typeface="Roboto"/>
                <a:ea typeface="Roboto"/>
                <a:cs typeface="Roboto"/>
                <a:sym typeface="Roboto"/>
                <a:hlinkClick r:id="rId11">
                  <a:extLst>
                    <a:ext uri="{A12FA001-AC4F-418D-AE19-62706E023703}">
                      <ahyp:hlinkClr val="tx"/>
                    </a:ext>
                  </a:extLst>
                </a:hlinkClick>
              </a:rPr>
              <a:t>DailyPay Cash Back Program Terms &amp; Conditions </a:t>
            </a:r>
            <a:r>
              <a:rPr lang="en" sz="400">
                <a:solidFill>
                  <a:schemeClr val="lt1"/>
                </a:solidFill>
                <a:latin typeface="Roboto"/>
                <a:ea typeface="Roboto"/>
                <a:cs typeface="Roboto"/>
                <a:sym typeface="Roboto"/>
              </a:rPr>
              <a:t>for full details.</a:t>
            </a:r>
            <a:endParaRPr sz="400">
              <a:solidFill>
                <a:schemeClr val="lt1"/>
              </a:solidFill>
              <a:latin typeface="Roboto"/>
              <a:ea typeface="Roboto"/>
              <a:cs typeface="Roboto"/>
              <a:sym typeface="Roboto"/>
            </a:endParaRPr>
          </a:p>
          <a:p>
            <a:pPr indent="0" lvl="0" marL="0" rtl="0" algn="l">
              <a:spcBef>
                <a:spcPts val="200"/>
              </a:spcBef>
              <a:spcAft>
                <a:spcPts val="0"/>
              </a:spcAft>
              <a:buNone/>
            </a:pPr>
            <a:r>
              <a:rPr baseline="30000" lang="en" sz="400">
                <a:solidFill>
                  <a:schemeClr val="lt1"/>
                </a:solidFill>
                <a:latin typeface="Roboto"/>
                <a:ea typeface="Roboto"/>
                <a:cs typeface="Roboto"/>
                <a:sym typeface="Roboto"/>
              </a:rPr>
              <a:t>†</a:t>
            </a:r>
            <a:r>
              <a:rPr lang="en" sz="400">
                <a:solidFill>
                  <a:schemeClr val="lt1"/>
                </a:solidFill>
                <a:latin typeface="Roboto"/>
                <a:ea typeface="Roboto"/>
                <a:cs typeface="Roboto"/>
                <a:sym typeface="Roboto"/>
              </a:rPr>
              <a:t> Other Fees and limits may apply. See </a:t>
            </a:r>
            <a:r>
              <a:rPr lang="en" sz="400" u="sng">
                <a:solidFill>
                  <a:schemeClr val="lt1"/>
                </a:solidFill>
                <a:latin typeface="Roboto"/>
                <a:ea typeface="Roboto"/>
                <a:cs typeface="Roboto"/>
                <a:sym typeface="Roboto"/>
                <a:hlinkClick r:id="rId12">
                  <a:extLst>
                    <a:ext uri="{A12FA001-AC4F-418D-AE19-62706E023703}">
                      <ahyp:hlinkClr val="tx"/>
                    </a:ext>
                  </a:extLst>
                </a:hlinkClick>
              </a:rPr>
              <a:t>Cardholder Agreement</a:t>
            </a:r>
            <a:r>
              <a:rPr lang="en" sz="400">
                <a:solidFill>
                  <a:schemeClr val="lt1"/>
                </a:solidFill>
                <a:latin typeface="Roboto"/>
                <a:ea typeface="Roboto"/>
                <a:cs typeface="Roboto"/>
                <a:sym typeface="Roboto"/>
              </a:rPr>
              <a:t> for details.</a:t>
            </a:r>
            <a:endParaRPr sz="400">
              <a:solidFill>
                <a:schemeClr val="lt1"/>
              </a:solidFill>
              <a:latin typeface="Roboto"/>
              <a:ea typeface="Roboto"/>
              <a:cs typeface="Roboto"/>
              <a:sym typeface="Roboto"/>
            </a:endParaRPr>
          </a:p>
          <a:p>
            <a:pPr indent="0" lvl="0" marL="0" rtl="0" algn="l">
              <a:spcBef>
                <a:spcPts val="200"/>
              </a:spcBef>
              <a:spcAft>
                <a:spcPts val="0"/>
              </a:spcAft>
              <a:buNone/>
            </a:pPr>
            <a:r>
              <a:rPr baseline="30000" lang="en" sz="400">
                <a:solidFill>
                  <a:schemeClr val="lt1"/>
                </a:solidFill>
                <a:latin typeface="Roboto"/>
                <a:ea typeface="Roboto"/>
                <a:cs typeface="Roboto"/>
                <a:sym typeface="Roboto"/>
              </a:rPr>
              <a:t>⥮ </a:t>
            </a:r>
            <a:r>
              <a:rPr lang="en" sz="400">
                <a:solidFill>
                  <a:schemeClr val="lt1"/>
                </a:solidFill>
                <a:latin typeface="Roboto"/>
                <a:ea typeface="Roboto"/>
                <a:cs typeface="Roboto"/>
                <a:sym typeface="Roboto"/>
              </a:rPr>
              <a:t>Bill Manager services are provided in conjunction with a third party, ScribeUp, a DailyPay Partner. ScribeUp will only identify transactions in accounts that are integrated into the service by you. Enrollment is subject to the third party </a:t>
            </a:r>
            <a:r>
              <a:rPr lang="en" sz="400" u="sng">
                <a:solidFill>
                  <a:schemeClr val="lt1"/>
                </a:solidFill>
                <a:latin typeface="Roboto"/>
                <a:ea typeface="Roboto"/>
                <a:cs typeface="Roboto"/>
                <a:sym typeface="Roboto"/>
                <a:hlinkClick r:id="rId13">
                  <a:extLst>
                    <a:ext uri="{A12FA001-AC4F-418D-AE19-62706E023703}">
                      <ahyp:hlinkClr val="tx"/>
                    </a:ext>
                  </a:extLst>
                </a:hlinkClick>
              </a:rPr>
              <a:t>Privacy Policy</a:t>
            </a:r>
            <a:r>
              <a:rPr lang="en" sz="400">
                <a:solidFill>
                  <a:schemeClr val="lt1"/>
                </a:solidFill>
                <a:latin typeface="Roboto"/>
                <a:ea typeface="Roboto"/>
                <a:cs typeface="Roboto"/>
                <a:sym typeface="Roboto"/>
              </a:rPr>
              <a:t> and Bill Manager </a:t>
            </a:r>
            <a:r>
              <a:rPr lang="en" sz="400" u="sng">
                <a:solidFill>
                  <a:schemeClr val="lt1"/>
                </a:solidFill>
                <a:latin typeface="Roboto"/>
                <a:ea typeface="Roboto"/>
                <a:cs typeface="Roboto"/>
                <a:sym typeface="Roboto"/>
                <a:hlinkClick r:id="rId14">
                  <a:extLst>
                    <a:ext uri="{A12FA001-AC4F-418D-AE19-62706E023703}">
                      <ahyp:hlinkClr val="tx"/>
                    </a:ext>
                  </a:extLst>
                </a:hlinkClick>
              </a:rPr>
              <a:t>program terms</a:t>
            </a:r>
            <a:r>
              <a:rPr lang="en" sz="400">
                <a:solidFill>
                  <a:schemeClr val="lt1"/>
                </a:solidFill>
                <a:latin typeface="Roboto"/>
                <a:ea typeface="Roboto"/>
                <a:cs typeface="Roboto"/>
                <a:sym typeface="Roboto"/>
              </a:rPr>
              <a:t> and conditions.</a:t>
            </a:r>
            <a:endParaRPr sz="400">
              <a:solidFill>
                <a:schemeClr val="lt1"/>
              </a:solidFill>
              <a:latin typeface="Roboto"/>
              <a:ea typeface="Roboto"/>
              <a:cs typeface="Roboto"/>
              <a:sym typeface="Roboto"/>
            </a:endParaRPr>
          </a:p>
          <a:p>
            <a:pPr indent="0" lvl="0" marL="0" rtl="0" algn="l">
              <a:spcBef>
                <a:spcPts val="200"/>
              </a:spcBef>
              <a:spcAft>
                <a:spcPts val="0"/>
              </a:spcAft>
              <a:buNone/>
            </a:pPr>
            <a:r>
              <a:rPr baseline="30000" lang="en" sz="400">
                <a:solidFill>
                  <a:schemeClr val="lt1"/>
                </a:solidFill>
                <a:latin typeface="Roboto"/>
                <a:ea typeface="Roboto"/>
                <a:cs typeface="Roboto"/>
                <a:sym typeface="Roboto"/>
              </a:rPr>
              <a:t>⥮⥮ </a:t>
            </a:r>
            <a:r>
              <a:rPr lang="en" sz="400">
                <a:solidFill>
                  <a:schemeClr val="lt1"/>
                </a:solidFill>
                <a:latin typeface="Roboto"/>
                <a:ea typeface="Roboto"/>
                <a:cs typeface="Roboto"/>
                <a:sym typeface="Roboto"/>
              </a:rPr>
              <a:t>One click cancellation availability varies by merchant. One-click eligibility is limited to charges that Bill Manager can identify and cancel electronically through supported merchants, billing providers, or available cancellation methods.</a:t>
            </a:r>
            <a:endParaRPr sz="400">
              <a:solidFill>
                <a:schemeClr val="lt1"/>
              </a:solidFill>
              <a:latin typeface="Roboto"/>
              <a:ea typeface="Roboto"/>
              <a:cs typeface="Roboto"/>
              <a:sym typeface="Roboto"/>
            </a:endParaRPr>
          </a:p>
          <a:p>
            <a:pPr indent="0" lvl="0" marL="0" rtl="0" algn="l">
              <a:spcBef>
                <a:spcPts val="200"/>
              </a:spcBef>
              <a:spcAft>
                <a:spcPts val="200"/>
              </a:spcAft>
              <a:buNone/>
            </a:pPr>
            <a:r>
              <a:rPr lang="en" sz="400">
                <a:solidFill>
                  <a:schemeClr val="lt1"/>
                </a:solidFill>
                <a:latin typeface="Roboto"/>
                <a:ea typeface="Roboto"/>
                <a:cs typeface="Roboto"/>
                <a:sym typeface="Roboto"/>
              </a:rPr>
              <a:t>Your funds are FDIC insured through The Bancorp Bank, N.A.; Member FDIC. DailyPay is not FDIC-insured. Deposit insurance coverage only protects against failure of The Bancorp Bank, N.A.</a:t>
            </a:r>
            <a:endParaRPr sz="400">
              <a:solidFill>
                <a:schemeClr val="lt1"/>
              </a:solidFill>
            </a:endParaRPr>
          </a:p>
        </p:txBody>
      </p:sp>
      <p:pic>
        <p:nvPicPr>
          <p:cNvPr id="144" name="Google Shape;144;p19" title="Screenshot 2026-07-07 at 3.19.37 PM.png"/>
          <p:cNvPicPr preferRelativeResize="0"/>
          <p:nvPr/>
        </p:nvPicPr>
        <p:blipFill>
          <a:blip r:embed="rId15">
            <a:alphaModFix/>
          </a:blip>
          <a:stretch>
            <a:fillRect/>
          </a:stretch>
        </p:blipFill>
        <p:spPr>
          <a:xfrm>
            <a:off x="8244817" y="110972"/>
            <a:ext cx="792600" cy="212979"/>
          </a:xfrm>
          <a:prstGeom prst="rect">
            <a:avLst/>
          </a:prstGeom>
          <a:noFill/>
          <a:ln>
            <a:noFill/>
          </a:ln>
        </p:spPr>
      </p:pic>
      <p:sp>
        <p:nvSpPr>
          <p:cNvPr id="145" name="Google Shape;145;p19"/>
          <p:cNvSpPr/>
          <p:nvPr/>
        </p:nvSpPr>
        <p:spPr>
          <a:xfrm>
            <a:off x="8169059" y="4192324"/>
            <a:ext cx="792600" cy="803400"/>
          </a:xfrm>
          <a:prstGeom prst="roundRect">
            <a:avLst>
              <a:gd fmla="val 7194" name="adj"/>
            </a:avLst>
          </a:prstGeom>
          <a:solidFill>
            <a:srgbClr val="FFF1E6"/>
          </a:solidFill>
          <a:ln cap="flat" cmpd="sng" w="8500">
            <a:solidFill>
              <a:srgbClr val="FFF1E6"/>
            </a:solidFill>
            <a:prstDash val="solid"/>
            <a:round/>
            <a:headEnd len="sm" w="sm" type="none"/>
            <a:tailEnd len="sm" w="sm" type="none"/>
          </a:ln>
        </p:spPr>
        <p:txBody>
          <a:bodyPr anchorCtr="0" anchor="ctr" bIns="81625" lIns="81625" spcFirstLastPara="1" rIns="81625" wrap="square" tIns="81625">
            <a:noAutofit/>
          </a:bodyPr>
          <a:lstStyle/>
          <a:p>
            <a:pPr indent="0" lvl="0" marL="0" rtl="0" algn="ctr">
              <a:spcBef>
                <a:spcPts val="0"/>
              </a:spcBef>
              <a:spcAft>
                <a:spcPts val="0"/>
              </a:spcAft>
              <a:buNone/>
            </a:pPr>
            <a:r>
              <a:t/>
            </a:r>
            <a:endParaRPr sz="1250"/>
          </a:p>
        </p:txBody>
      </p:sp>
      <p:sp>
        <p:nvSpPr>
          <p:cNvPr id="146" name="Google Shape;146;p19"/>
          <p:cNvSpPr/>
          <p:nvPr/>
        </p:nvSpPr>
        <p:spPr>
          <a:xfrm>
            <a:off x="7060800" y="4642925"/>
            <a:ext cx="1876800" cy="357300"/>
          </a:xfrm>
          <a:prstGeom prst="roundRect">
            <a:avLst>
              <a:gd fmla="val 7194" name="adj"/>
            </a:avLst>
          </a:prstGeom>
          <a:solidFill>
            <a:srgbClr val="FFF1E6"/>
          </a:solidFill>
          <a:ln cap="flat" cmpd="sng" w="8500">
            <a:solidFill>
              <a:srgbClr val="FFF1E6"/>
            </a:solidFill>
            <a:prstDash val="solid"/>
            <a:round/>
            <a:headEnd len="sm" w="sm" type="none"/>
            <a:tailEnd len="sm" w="sm" type="none"/>
          </a:ln>
        </p:spPr>
        <p:txBody>
          <a:bodyPr anchorCtr="0" anchor="ctr" bIns="81625" lIns="81625" spcFirstLastPara="1" rIns="81625" wrap="square" tIns="81625">
            <a:noAutofit/>
          </a:bodyPr>
          <a:lstStyle/>
          <a:p>
            <a:pPr indent="0" lvl="0" marL="0" rtl="0" algn="ctr">
              <a:spcBef>
                <a:spcPts val="0"/>
              </a:spcBef>
              <a:spcAft>
                <a:spcPts val="0"/>
              </a:spcAft>
              <a:buNone/>
            </a:pPr>
            <a:r>
              <a:t/>
            </a:r>
            <a:endParaRPr sz="1250"/>
          </a:p>
        </p:txBody>
      </p:sp>
      <p:sp>
        <p:nvSpPr>
          <p:cNvPr id="147" name="Google Shape;147;p19"/>
          <p:cNvSpPr txBox="1"/>
          <p:nvPr/>
        </p:nvSpPr>
        <p:spPr>
          <a:xfrm>
            <a:off x="6975166" y="4613487"/>
            <a:ext cx="1287300" cy="408000"/>
          </a:xfrm>
          <a:prstGeom prst="rect">
            <a:avLst/>
          </a:prstGeom>
          <a:noFill/>
          <a:ln>
            <a:noFill/>
          </a:ln>
        </p:spPr>
        <p:txBody>
          <a:bodyPr anchorCtr="0" anchor="t" bIns="101200" lIns="101200" spcFirstLastPara="1" rIns="101200" wrap="square" tIns="101200">
            <a:spAutoFit/>
          </a:bodyPr>
          <a:lstStyle/>
          <a:p>
            <a:pPr indent="0" lvl="0" marL="0" rtl="0" algn="r">
              <a:spcBef>
                <a:spcPts val="0"/>
              </a:spcBef>
              <a:spcAft>
                <a:spcPts val="0"/>
              </a:spcAft>
              <a:buNone/>
            </a:pPr>
            <a:r>
              <a:rPr lang="en" sz="536">
                <a:solidFill>
                  <a:srgbClr val="290001"/>
                </a:solidFill>
                <a:latin typeface="Inter"/>
                <a:ea typeface="Inter"/>
                <a:cs typeface="Inter"/>
                <a:sym typeface="Inter"/>
              </a:rPr>
              <a:t>Free to Join 2M+ Using DailyPay</a:t>
            </a:r>
            <a:endParaRPr sz="536">
              <a:solidFill>
                <a:srgbClr val="290001"/>
              </a:solidFill>
              <a:latin typeface="Inter"/>
              <a:ea typeface="Inter"/>
              <a:cs typeface="Inter"/>
              <a:sym typeface="Inter"/>
            </a:endParaRPr>
          </a:p>
          <a:p>
            <a:pPr indent="0" lvl="0" marL="0" rtl="0" algn="r">
              <a:spcBef>
                <a:spcPts val="0"/>
              </a:spcBef>
              <a:spcAft>
                <a:spcPts val="0"/>
              </a:spcAft>
              <a:buNone/>
            </a:pPr>
            <a:r>
              <a:rPr lang="en" sz="787">
                <a:solidFill>
                  <a:srgbClr val="290001"/>
                </a:solidFill>
                <a:latin typeface="Inter Black"/>
                <a:ea typeface="Inter Black"/>
                <a:cs typeface="Inter Black"/>
                <a:sym typeface="Inter Black"/>
              </a:rPr>
              <a:t>Scan to Get Started</a:t>
            </a:r>
            <a:endParaRPr sz="787"/>
          </a:p>
        </p:txBody>
      </p:sp>
      <p:pic>
        <p:nvPicPr>
          <p:cNvPr id="148" name="Google Shape;148;p19" title="Client_New_Hire_Enrollment_-_Deck_-_Card_-_071526_QR-code (1).png"/>
          <p:cNvPicPr preferRelativeResize="0"/>
          <p:nvPr/>
        </p:nvPicPr>
        <p:blipFill>
          <a:blip r:embed="rId16">
            <a:alphaModFix/>
          </a:blip>
          <a:stretch>
            <a:fillRect/>
          </a:stretch>
        </p:blipFill>
        <p:spPr>
          <a:xfrm>
            <a:off x="8206938" y="4235613"/>
            <a:ext cx="716827" cy="71682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0001"/>
        </a:solidFill>
      </p:bgPr>
    </p:bg>
    <p:spTree>
      <p:nvGrpSpPr>
        <p:cNvPr id="153" name="Shape 153"/>
        <p:cNvGrpSpPr/>
        <p:nvPr/>
      </p:nvGrpSpPr>
      <p:grpSpPr>
        <a:xfrm>
          <a:off x="0" y="0"/>
          <a:ext cx="0" cy="0"/>
          <a:chOff x="0" y="0"/>
          <a:chExt cx="0" cy="0"/>
        </a:xfrm>
      </p:grpSpPr>
      <p:sp>
        <p:nvSpPr>
          <p:cNvPr id="154" name="Google Shape;154;p20"/>
          <p:cNvSpPr/>
          <p:nvPr/>
        </p:nvSpPr>
        <p:spPr>
          <a:xfrm>
            <a:off x="0" y="0"/>
            <a:ext cx="6420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pic>
        <p:nvPicPr>
          <p:cNvPr id="155" name="Google Shape;155;p20" title="DailyPay_Mint_Logo_Primary_RGB_Afternoon_Maroon_and_Dawn_Orange.png"/>
          <p:cNvPicPr preferRelativeResize="0"/>
          <p:nvPr/>
        </p:nvPicPr>
        <p:blipFill rotWithShape="1">
          <a:blip r:embed="rId3">
            <a:alphaModFix/>
          </a:blip>
          <a:srcRect b="9813" l="0" r="0" t="9821"/>
          <a:stretch/>
        </p:blipFill>
        <p:spPr>
          <a:xfrm>
            <a:off x="238125" y="4714575"/>
            <a:ext cx="871301" cy="211300"/>
          </a:xfrm>
          <a:prstGeom prst="rect">
            <a:avLst/>
          </a:prstGeom>
          <a:noFill/>
          <a:ln>
            <a:noFill/>
          </a:ln>
        </p:spPr>
      </p:pic>
      <p:sp>
        <p:nvSpPr>
          <p:cNvPr id="156" name="Google Shape;156;p20"/>
          <p:cNvSpPr/>
          <p:nvPr/>
        </p:nvSpPr>
        <p:spPr>
          <a:xfrm rot="5400000">
            <a:off x="1315820" y="-1179450"/>
            <a:ext cx="338100" cy="2967000"/>
          </a:xfrm>
          <a:prstGeom prst="round2SameRect">
            <a:avLst>
              <a:gd fmla="val 50000" name="adj1"/>
              <a:gd fmla="val 0" name="adj2"/>
            </a:avLst>
          </a:prstGeom>
          <a:solidFill>
            <a:srgbClr val="FFF1E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7" name="Google Shape;157;p20"/>
          <p:cNvSpPr/>
          <p:nvPr/>
        </p:nvSpPr>
        <p:spPr>
          <a:xfrm>
            <a:off x="2641891" y="175350"/>
            <a:ext cx="257400" cy="257400"/>
          </a:xfrm>
          <a:prstGeom prst="ellipse">
            <a:avLst/>
          </a:prstGeom>
          <a:solidFill>
            <a:srgbClr val="29000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8" name="Google Shape;158;p20"/>
          <p:cNvSpPr/>
          <p:nvPr/>
        </p:nvSpPr>
        <p:spPr>
          <a:xfrm>
            <a:off x="2616148" y="28621"/>
            <a:ext cx="257400" cy="5442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F1E6"/>
              </a:buClr>
              <a:buSzPts val="1953"/>
              <a:buFont typeface="Arial"/>
              <a:buNone/>
            </a:pPr>
            <a:r>
              <a:rPr lang="en" sz="1600">
                <a:solidFill>
                  <a:schemeClr val="lt1"/>
                </a:solidFill>
                <a:latin typeface="Inter Black"/>
                <a:ea typeface="Inter Black"/>
                <a:cs typeface="Inter Black"/>
                <a:sym typeface="Inter Black"/>
              </a:rPr>
              <a:t>?</a:t>
            </a:r>
            <a:endParaRPr i="0" sz="1600" u="none" cap="none" strike="noStrike">
              <a:solidFill>
                <a:schemeClr val="lt1"/>
              </a:solidFill>
              <a:latin typeface="Inter Black"/>
              <a:ea typeface="Inter Black"/>
              <a:cs typeface="Inter Black"/>
              <a:sym typeface="Inter Black"/>
            </a:endParaRPr>
          </a:p>
        </p:txBody>
      </p:sp>
      <p:sp>
        <p:nvSpPr>
          <p:cNvPr id="159" name="Google Shape;159;p20"/>
          <p:cNvSpPr/>
          <p:nvPr/>
        </p:nvSpPr>
        <p:spPr>
          <a:xfrm>
            <a:off x="264263" y="203824"/>
            <a:ext cx="3764100" cy="193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F1E6"/>
              </a:buClr>
              <a:buSzPts val="1953"/>
              <a:buFont typeface="Arial"/>
              <a:buNone/>
            </a:pPr>
            <a:r>
              <a:rPr lang="en" sz="1100">
                <a:solidFill>
                  <a:srgbClr val="2A0003"/>
                </a:solidFill>
                <a:latin typeface="Inter Black"/>
                <a:ea typeface="Inter Black"/>
                <a:cs typeface="Inter Black"/>
                <a:sym typeface="Inter Black"/>
              </a:rPr>
              <a:t>How can I sign up for DailyPay?</a:t>
            </a:r>
            <a:endParaRPr i="0" sz="1100" u="none" cap="none" strike="noStrike">
              <a:solidFill>
                <a:srgbClr val="2A0003"/>
              </a:solidFill>
              <a:latin typeface="Inter Black"/>
              <a:ea typeface="Inter Black"/>
              <a:cs typeface="Inter Black"/>
              <a:sym typeface="Inter Black"/>
            </a:endParaRPr>
          </a:p>
        </p:txBody>
      </p:sp>
      <p:sp>
        <p:nvSpPr>
          <p:cNvPr id="160" name="Google Shape;160;p20"/>
          <p:cNvSpPr txBox="1"/>
          <p:nvPr/>
        </p:nvSpPr>
        <p:spPr>
          <a:xfrm>
            <a:off x="254158" y="1359475"/>
            <a:ext cx="3592800" cy="531900"/>
          </a:xfrm>
          <a:prstGeom prst="rect">
            <a:avLst/>
          </a:prstGeom>
          <a:noFill/>
          <a:ln>
            <a:noFill/>
          </a:ln>
        </p:spPr>
        <p:txBody>
          <a:bodyPr anchorCtr="0" anchor="t" bIns="91425" lIns="91425" spcFirstLastPara="1" rIns="91425" wrap="square" tIns="91425">
            <a:spAutoFit/>
          </a:bodyPr>
          <a:lstStyle/>
          <a:p>
            <a:pPr indent="0" lvl="0" marL="0" marR="0" rtl="0" algn="l">
              <a:lnSpc>
                <a:spcPct val="104988"/>
              </a:lnSpc>
              <a:spcBef>
                <a:spcPts val="0"/>
              </a:spcBef>
              <a:spcAft>
                <a:spcPts val="0"/>
              </a:spcAft>
              <a:buClr>
                <a:srgbClr val="FFFFFF"/>
              </a:buClr>
              <a:buSzPts val="1263"/>
              <a:buFont typeface="Arial"/>
              <a:buNone/>
            </a:pPr>
            <a:r>
              <a:rPr lang="en" sz="1100">
                <a:solidFill>
                  <a:srgbClr val="2A0003"/>
                </a:solidFill>
                <a:latin typeface="Georgia"/>
                <a:ea typeface="Georgia"/>
                <a:cs typeface="Georgia"/>
                <a:sym typeface="Georgia"/>
              </a:rPr>
              <a:t>We're proud to offer DailyPay as part of your benefits package. Here’s how you can get started:</a:t>
            </a:r>
            <a:endParaRPr sz="1100">
              <a:latin typeface="Inter"/>
              <a:ea typeface="Inter"/>
              <a:cs typeface="Inter"/>
              <a:sym typeface="Inter"/>
            </a:endParaRPr>
          </a:p>
        </p:txBody>
      </p:sp>
      <p:sp>
        <p:nvSpPr>
          <p:cNvPr id="161" name="Google Shape;161;p20"/>
          <p:cNvSpPr txBox="1"/>
          <p:nvPr/>
        </p:nvSpPr>
        <p:spPr>
          <a:xfrm>
            <a:off x="220934" y="904846"/>
            <a:ext cx="4032000" cy="562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53">
                <a:solidFill>
                  <a:srgbClr val="FF4400"/>
                </a:solidFill>
                <a:latin typeface="Inter Black"/>
                <a:ea typeface="Inter Black"/>
                <a:cs typeface="Inter Black"/>
                <a:sym typeface="Inter Black"/>
              </a:rPr>
              <a:t>Sign Up Today</a:t>
            </a:r>
            <a:endParaRPr sz="1100">
              <a:solidFill>
                <a:srgbClr val="FF4400"/>
              </a:solidFill>
              <a:latin typeface="Inter Black"/>
              <a:ea typeface="Inter Black"/>
              <a:cs typeface="Inter Black"/>
              <a:sym typeface="Inter Black"/>
            </a:endParaRPr>
          </a:p>
        </p:txBody>
      </p:sp>
      <p:sp>
        <p:nvSpPr>
          <p:cNvPr id="162" name="Google Shape;162;p20"/>
          <p:cNvSpPr/>
          <p:nvPr/>
        </p:nvSpPr>
        <p:spPr>
          <a:xfrm>
            <a:off x="290175" y="3897449"/>
            <a:ext cx="5880300" cy="600300"/>
          </a:xfrm>
          <a:prstGeom prst="roundRect">
            <a:avLst>
              <a:gd fmla="val 16667" name="adj"/>
            </a:avLst>
          </a:prstGeom>
          <a:solidFill>
            <a:srgbClr val="EFEFEF">
              <a:alpha val="6125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a:p>
        </p:txBody>
      </p:sp>
      <p:sp>
        <p:nvSpPr>
          <p:cNvPr id="163" name="Google Shape;163;p20"/>
          <p:cNvSpPr txBox="1"/>
          <p:nvPr/>
        </p:nvSpPr>
        <p:spPr>
          <a:xfrm>
            <a:off x="879298" y="3909399"/>
            <a:ext cx="52914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1000">
                <a:solidFill>
                  <a:schemeClr val="dk1"/>
                </a:solidFill>
                <a:latin typeface="Inter Black"/>
                <a:ea typeface="Inter Black"/>
                <a:cs typeface="Inter Black"/>
                <a:sym typeface="Inter Black"/>
              </a:rPr>
              <a:t>Need support? </a:t>
            </a:r>
            <a:br>
              <a:rPr b="1" lang="en" sz="900">
                <a:solidFill>
                  <a:schemeClr val="dk1"/>
                </a:solidFill>
                <a:latin typeface="Inter"/>
                <a:ea typeface="Inter"/>
                <a:cs typeface="Inter"/>
                <a:sym typeface="Inter"/>
              </a:rPr>
            </a:br>
            <a:r>
              <a:rPr lang="en" sz="850">
                <a:solidFill>
                  <a:schemeClr val="dk1"/>
                </a:solidFill>
                <a:latin typeface="Inter"/>
                <a:ea typeface="Inter"/>
                <a:cs typeface="Inter"/>
                <a:sym typeface="Inter"/>
              </a:rPr>
              <a:t>DailyPay's support team is available 24/7. Reach them anytime by phone at 866-432-0472, by </a:t>
            </a:r>
            <a:br>
              <a:rPr lang="en" sz="850">
                <a:solidFill>
                  <a:schemeClr val="dk1"/>
                </a:solidFill>
                <a:latin typeface="Inter"/>
                <a:ea typeface="Inter"/>
                <a:cs typeface="Inter"/>
                <a:sym typeface="Inter"/>
              </a:rPr>
            </a:br>
            <a:r>
              <a:rPr lang="en" sz="850">
                <a:solidFill>
                  <a:schemeClr val="dk1"/>
                </a:solidFill>
                <a:latin typeface="Inter"/>
                <a:ea typeface="Inter"/>
                <a:cs typeface="Inter"/>
                <a:sym typeface="Inter"/>
              </a:rPr>
              <a:t>email at </a:t>
            </a:r>
            <a:r>
              <a:rPr lang="en" sz="850" u="sng">
                <a:solidFill>
                  <a:srgbClr val="1155CC"/>
                </a:solidFill>
                <a:latin typeface="Inter"/>
                <a:ea typeface="Inter"/>
                <a:cs typeface="Inter"/>
                <a:sym typeface="Inter"/>
                <a:hlinkClick r:id="rId4">
                  <a:extLst>
                    <a:ext uri="{A12FA001-AC4F-418D-AE19-62706E023703}">
                      <ahyp:hlinkClr val="tx"/>
                    </a:ext>
                  </a:extLst>
                </a:hlinkClick>
              </a:rPr>
              <a:t>support@dailypay.com</a:t>
            </a:r>
            <a:r>
              <a:rPr lang="en" sz="850">
                <a:solidFill>
                  <a:schemeClr val="dk1"/>
                </a:solidFill>
                <a:latin typeface="Inter"/>
                <a:ea typeface="Inter"/>
                <a:cs typeface="Inter"/>
                <a:sym typeface="Inter"/>
              </a:rPr>
              <a:t>, or via their </a:t>
            </a:r>
            <a:r>
              <a:rPr lang="en" sz="850" u="sng">
                <a:solidFill>
                  <a:srgbClr val="1155CC"/>
                </a:solidFill>
                <a:latin typeface="Inter"/>
                <a:ea typeface="Inter"/>
                <a:cs typeface="Inter"/>
                <a:sym typeface="Inter"/>
                <a:hlinkClick r:id="rId5">
                  <a:extLst>
                    <a:ext uri="{A12FA001-AC4F-418D-AE19-62706E023703}">
                      <ahyp:hlinkClr val="tx"/>
                    </a:ext>
                  </a:extLst>
                </a:hlinkClick>
              </a:rPr>
              <a:t>Help Center</a:t>
            </a:r>
            <a:r>
              <a:rPr lang="en" sz="850">
                <a:solidFill>
                  <a:schemeClr val="dk1"/>
                </a:solidFill>
                <a:latin typeface="Inter"/>
                <a:ea typeface="Inter"/>
                <a:cs typeface="Inter"/>
                <a:sym typeface="Inter"/>
              </a:rPr>
              <a:t>.</a:t>
            </a:r>
            <a:endParaRPr sz="850">
              <a:solidFill>
                <a:srgbClr val="290001"/>
              </a:solidFill>
              <a:latin typeface="Inter"/>
              <a:ea typeface="Inter"/>
              <a:cs typeface="Inter"/>
              <a:sym typeface="Inter"/>
            </a:endParaRPr>
          </a:p>
        </p:txBody>
      </p:sp>
      <p:pic>
        <p:nvPicPr>
          <p:cNvPr id="164" name="Google Shape;164;p20" title="Layer 9.png"/>
          <p:cNvPicPr preferRelativeResize="0"/>
          <p:nvPr/>
        </p:nvPicPr>
        <p:blipFill rotWithShape="1">
          <a:blip r:embed="rId6">
            <a:alphaModFix/>
          </a:blip>
          <a:srcRect b="7072" l="0" r="0" t="0"/>
          <a:stretch/>
        </p:blipFill>
        <p:spPr>
          <a:xfrm>
            <a:off x="306592" y="3943424"/>
            <a:ext cx="555552" cy="544200"/>
          </a:xfrm>
          <a:prstGeom prst="rect">
            <a:avLst/>
          </a:prstGeom>
          <a:noFill/>
          <a:ln>
            <a:noFill/>
          </a:ln>
        </p:spPr>
      </p:pic>
      <p:sp>
        <p:nvSpPr>
          <p:cNvPr id="165" name="Google Shape;165;p20"/>
          <p:cNvSpPr/>
          <p:nvPr/>
        </p:nvSpPr>
        <p:spPr>
          <a:xfrm>
            <a:off x="6697826" y="1753167"/>
            <a:ext cx="1336200" cy="9144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4C00"/>
              </a:buClr>
              <a:buSzPts val="6400"/>
              <a:buFont typeface="Arial"/>
              <a:buNone/>
            </a:pPr>
            <a:r>
              <a:rPr lang="en" sz="2400">
                <a:solidFill>
                  <a:schemeClr val="lt1"/>
                </a:solidFill>
                <a:latin typeface="Inter Black"/>
                <a:ea typeface="Inter Black"/>
                <a:cs typeface="Inter Black"/>
                <a:sym typeface="Inter Black"/>
              </a:rPr>
              <a:t>91</a:t>
            </a:r>
            <a:r>
              <a:rPr i="0" lang="en" sz="2400" u="none" cap="none" strike="noStrike">
                <a:solidFill>
                  <a:schemeClr val="lt1"/>
                </a:solidFill>
                <a:latin typeface="Inter Black"/>
                <a:ea typeface="Inter Black"/>
                <a:cs typeface="Inter Black"/>
                <a:sym typeface="Inter Black"/>
              </a:rPr>
              <a:t>%</a:t>
            </a:r>
            <a:endParaRPr i="0" sz="2400" u="none" cap="none" strike="noStrike">
              <a:solidFill>
                <a:schemeClr val="lt1"/>
              </a:solidFill>
              <a:latin typeface="Inter Black"/>
              <a:ea typeface="Inter Black"/>
              <a:cs typeface="Inter Black"/>
              <a:sym typeface="Inter Black"/>
            </a:endParaRPr>
          </a:p>
        </p:txBody>
      </p:sp>
      <p:sp>
        <p:nvSpPr>
          <p:cNvPr id="166" name="Google Shape;166;p20"/>
          <p:cNvSpPr/>
          <p:nvPr/>
        </p:nvSpPr>
        <p:spPr>
          <a:xfrm>
            <a:off x="7462086" y="1826300"/>
            <a:ext cx="1440900" cy="96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90001"/>
              </a:buClr>
              <a:buSzPts val="1200"/>
              <a:buFont typeface="Cambria"/>
              <a:buNone/>
            </a:pPr>
            <a:r>
              <a:rPr lang="en" sz="850">
                <a:solidFill>
                  <a:schemeClr val="lt1"/>
                </a:solidFill>
                <a:latin typeface="Inter"/>
                <a:ea typeface="Inter"/>
                <a:cs typeface="Inter"/>
                <a:sym typeface="Inter"/>
              </a:rPr>
              <a:t>of users say DailyPay is one of their top 3 most-used workplace benefits</a:t>
            </a:r>
            <a:r>
              <a:rPr lang="en" sz="1100">
                <a:solidFill>
                  <a:schemeClr val="lt1"/>
                </a:solidFill>
              </a:rPr>
              <a:t>¹</a:t>
            </a:r>
            <a:endParaRPr sz="850">
              <a:solidFill>
                <a:schemeClr val="lt1"/>
              </a:solidFill>
              <a:latin typeface="Inter"/>
              <a:ea typeface="Inter"/>
              <a:cs typeface="Inter"/>
              <a:sym typeface="Inter"/>
            </a:endParaRPr>
          </a:p>
          <a:p>
            <a:pPr indent="0" lvl="0" marL="0" marR="0" rtl="0" algn="l">
              <a:spcBef>
                <a:spcPts val="0"/>
              </a:spcBef>
              <a:spcAft>
                <a:spcPts val="0"/>
              </a:spcAft>
              <a:buClr>
                <a:srgbClr val="290001"/>
              </a:buClr>
              <a:buSzPts val="1200"/>
              <a:buFont typeface="Cambria"/>
              <a:buNone/>
            </a:pPr>
            <a:r>
              <a:t/>
            </a:r>
            <a:endParaRPr sz="850">
              <a:solidFill>
                <a:schemeClr val="lt1"/>
              </a:solidFill>
              <a:latin typeface="Inter"/>
              <a:ea typeface="Inter"/>
              <a:cs typeface="Inter"/>
              <a:sym typeface="Inter"/>
            </a:endParaRPr>
          </a:p>
        </p:txBody>
      </p:sp>
      <p:sp>
        <p:nvSpPr>
          <p:cNvPr id="167" name="Google Shape;167;p20"/>
          <p:cNvSpPr/>
          <p:nvPr/>
        </p:nvSpPr>
        <p:spPr>
          <a:xfrm>
            <a:off x="6855817" y="2461350"/>
            <a:ext cx="1336200" cy="914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FF4C00"/>
              </a:buClr>
              <a:buSzPts val="6400"/>
              <a:buFont typeface="Arial"/>
              <a:buNone/>
            </a:pPr>
            <a:r>
              <a:rPr lang="en" sz="2400">
                <a:solidFill>
                  <a:schemeClr val="lt1"/>
                </a:solidFill>
                <a:latin typeface="Inter Black"/>
                <a:ea typeface="Inter Black"/>
                <a:cs typeface="Inter Black"/>
                <a:sym typeface="Inter Black"/>
              </a:rPr>
              <a:t>72%</a:t>
            </a:r>
            <a:endParaRPr sz="2400">
              <a:solidFill>
                <a:schemeClr val="lt1"/>
              </a:solidFill>
              <a:latin typeface="Inter Black"/>
              <a:ea typeface="Inter Black"/>
              <a:cs typeface="Inter Black"/>
              <a:sym typeface="Inter Black"/>
            </a:endParaRPr>
          </a:p>
        </p:txBody>
      </p:sp>
      <p:sp>
        <p:nvSpPr>
          <p:cNvPr id="168" name="Google Shape;168;p20"/>
          <p:cNvSpPr/>
          <p:nvPr/>
        </p:nvSpPr>
        <p:spPr>
          <a:xfrm>
            <a:off x="7620082" y="2445875"/>
            <a:ext cx="1158600" cy="96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90001"/>
              </a:buClr>
              <a:buSzPts val="1200"/>
              <a:buFont typeface="Cambria"/>
              <a:buNone/>
            </a:pPr>
            <a:r>
              <a:rPr lang="en" sz="850">
                <a:solidFill>
                  <a:schemeClr val="lt1"/>
                </a:solidFill>
                <a:latin typeface="Inter"/>
                <a:ea typeface="Inter"/>
                <a:cs typeface="Inter"/>
                <a:sym typeface="Inter"/>
              </a:rPr>
              <a:t>of users </a:t>
            </a:r>
            <a:r>
              <a:rPr i="0" lang="en" sz="850" u="none" cap="none" strike="noStrike">
                <a:solidFill>
                  <a:schemeClr val="lt1"/>
                </a:solidFill>
                <a:latin typeface="Inter"/>
                <a:ea typeface="Inter"/>
                <a:cs typeface="Inter"/>
                <a:sym typeface="Inter"/>
              </a:rPr>
              <a:t>say DailyPay helps reduce their stress¹</a:t>
            </a:r>
            <a:endParaRPr i="0" sz="850" u="none" cap="none" strike="noStrike">
              <a:solidFill>
                <a:schemeClr val="lt1"/>
              </a:solidFill>
              <a:latin typeface="Inter"/>
              <a:ea typeface="Inter"/>
              <a:cs typeface="Inter"/>
              <a:sym typeface="Inter"/>
            </a:endParaRPr>
          </a:p>
        </p:txBody>
      </p:sp>
      <p:sp>
        <p:nvSpPr>
          <p:cNvPr id="169" name="Google Shape;169;p20"/>
          <p:cNvSpPr/>
          <p:nvPr/>
        </p:nvSpPr>
        <p:spPr>
          <a:xfrm>
            <a:off x="306600" y="1918725"/>
            <a:ext cx="5617200" cy="800400"/>
          </a:xfrm>
          <a:prstGeom prst="roundRect">
            <a:avLst>
              <a:gd fmla="val 11625" name="adj"/>
            </a:avLst>
          </a:prstGeom>
          <a:solidFill>
            <a:srgbClr val="FFF1E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0" name="Google Shape;170;p20"/>
          <p:cNvSpPr txBox="1"/>
          <p:nvPr/>
        </p:nvSpPr>
        <p:spPr>
          <a:xfrm>
            <a:off x="401650" y="1966774"/>
            <a:ext cx="3489000" cy="361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50">
                <a:solidFill>
                  <a:srgbClr val="290001"/>
                </a:solidFill>
                <a:latin typeface="Inter Black"/>
                <a:ea typeface="Inter Black"/>
                <a:cs typeface="Inter Black"/>
                <a:sym typeface="Inter Black"/>
              </a:rPr>
              <a:t>Scan the QR code to sign up</a:t>
            </a:r>
            <a:endParaRPr sz="1150">
              <a:solidFill>
                <a:srgbClr val="290001"/>
              </a:solidFill>
              <a:latin typeface="Inter"/>
              <a:ea typeface="Inter"/>
              <a:cs typeface="Inter"/>
              <a:sym typeface="Inter"/>
            </a:endParaRPr>
          </a:p>
        </p:txBody>
      </p:sp>
      <p:sp>
        <p:nvSpPr>
          <p:cNvPr id="171" name="Google Shape;171;p20"/>
          <p:cNvSpPr txBox="1"/>
          <p:nvPr/>
        </p:nvSpPr>
        <p:spPr>
          <a:xfrm>
            <a:off x="408539" y="2195725"/>
            <a:ext cx="34752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50">
                <a:solidFill>
                  <a:srgbClr val="290001"/>
                </a:solidFill>
                <a:latin typeface="Inter Light"/>
                <a:ea typeface="Inter Light"/>
                <a:cs typeface="Inter Light"/>
                <a:sym typeface="Inter Light"/>
              </a:rPr>
              <a:t>Scan the QR code to go directly to app download or find us on your app store by searching ‘DailyPay’ and download the app.</a:t>
            </a:r>
            <a:endParaRPr sz="850">
              <a:solidFill>
                <a:srgbClr val="290001"/>
              </a:solidFill>
              <a:latin typeface="Inter Light"/>
              <a:ea typeface="Inter Light"/>
              <a:cs typeface="Inter Light"/>
              <a:sym typeface="Inter Light"/>
            </a:endParaRPr>
          </a:p>
        </p:txBody>
      </p:sp>
      <p:sp>
        <p:nvSpPr>
          <p:cNvPr id="172" name="Google Shape;172;p20"/>
          <p:cNvSpPr txBox="1"/>
          <p:nvPr/>
        </p:nvSpPr>
        <p:spPr>
          <a:xfrm>
            <a:off x="246790" y="2771263"/>
            <a:ext cx="5810700" cy="873300"/>
          </a:xfrm>
          <a:prstGeom prst="rect">
            <a:avLst/>
          </a:prstGeom>
          <a:noFill/>
          <a:ln>
            <a:noFill/>
          </a:ln>
        </p:spPr>
        <p:txBody>
          <a:bodyPr anchorCtr="0" anchor="t" bIns="91425" lIns="91425" spcFirstLastPara="1" rIns="91425" wrap="square" tIns="91425">
            <a:spAutoFit/>
          </a:bodyPr>
          <a:lstStyle/>
          <a:p>
            <a:pPr indent="0" lvl="0" marL="0" marR="0" rtl="0" algn="l">
              <a:lnSpc>
                <a:spcPct val="104988"/>
              </a:lnSpc>
              <a:spcBef>
                <a:spcPts val="0"/>
              </a:spcBef>
              <a:spcAft>
                <a:spcPts val="0"/>
              </a:spcAft>
              <a:buClr>
                <a:srgbClr val="FFFFFF"/>
              </a:buClr>
              <a:buSzPts val="1263"/>
              <a:buFont typeface="Arial"/>
              <a:buNone/>
            </a:pPr>
            <a:r>
              <a:rPr lang="en" sz="1050">
                <a:solidFill>
                  <a:srgbClr val="2A0003"/>
                </a:solidFill>
                <a:latin typeface="Georgia"/>
                <a:ea typeface="Georgia"/>
                <a:cs typeface="Georgia"/>
                <a:sym typeface="Georgia"/>
              </a:rPr>
              <a:t>Once the app is downloaded, you’ll complete sign up to activate your benefit - it's free</a:t>
            </a:r>
            <a:r>
              <a:rPr lang="en" sz="1050">
                <a:solidFill>
                  <a:srgbClr val="2A0003"/>
                </a:solidFill>
                <a:latin typeface="Georgia"/>
                <a:ea typeface="Georgia"/>
                <a:cs typeface="Georgia"/>
                <a:sym typeface="Georgia"/>
              </a:rPr>
              <a:t> </a:t>
            </a:r>
            <a:r>
              <a:rPr lang="en" sz="1050">
                <a:solidFill>
                  <a:srgbClr val="2A0003"/>
                </a:solidFill>
                <a:latin typeface="Georgia"/>
                <a:ea typeface="Georgia"/>
                <a:cs typeface="Georgia"/>
                <a:sym typeface="Georgia"/>
              </a:rPr>
              <a:t>to enroll, there’s no catch, and it only takes a few minutes, You just need your email or phone number to verify your identity.</a:t>
            </a:r>
            <a:endParaRPr sz="1050">
              <a:solidFill>
                <a:srgbClr val="2A0003"/>
              </a:solidFill>
              <a:latin typeface="Georgia"/>
              <a:ea typeface="Georgia"/>
              <a:cs typeface="Georgia"/>
              <a:sym typeface="Georgia"/>
            </a:endParaRPr>
          </a:p>
          <a:p>
            <a:pPr indent="0" lvl="0" marL="0" marR="0" rtl="0" algn="l">
              <a:lnSpc>
                <a:spcPct val="104988"/>
              </a:lnSpc>
              <a:spcBef>
                <a:spcPts val="0"/>
              </a:spcBef>
              <a:spcAft>
                <a:spcPts val="0"/>
              </a:spcAft>
              <a:buClr>
                <a:srgbClr val="FFFFFF"/>
              </a:buClr>
              <a:buSzPts val="1263"/>
              <a:buFont typeface="Arial"/>
              <a:buNone/>
            </a:pPr>
            <a:r>
              <a:t/>
            </a:r>
            <a:endParaRPr sz="350">
              <a:solidFill>
                <a:srgbClr val="2A0003"/>
              </a:solidFill>
              <a:latin typeface="Georgia"/>
              <a:ea typeface="Georgia"/>
              <a:cs typeface="Georgia"/>
              <a:sym typeface="Georgia"/>
            </a:endParaRPr>
          </a:p>
          <a:p>
            <a:pPr indent="0" lvl="0" marL="0" marR="0" rtl="0" algn="l">
              <a:lnSpc>
                <a:spcPct val="104988"/>
              </a:lnSpc>
              <a:spcBef>
                <a:spcPts val="0"/>
              </a:spcBef>
              <a:spcAft>
                <a:spcPts val="0"/>
              </a:spcAft>
              <a:buClr>
                <a:srgbClr val="FFFFFF"/>
              </a:buClr>
              <a:buSzPts val="1263"/>
              <a:buFont typeface="Arial"/>
              <a:buNone/>
            </a:pPr>
            <a:r>
              <a:rPr i="1" lang="en" sz="800">
                <a:solidFill>
                  <a:srgbClr val="2A0003"/>
                </a:solidFill>
                <a:latin typeface="Georgia"/>
                <a:ea typeface="Georgia"/>
                <a:cs typeface="Georgia"/>
                <a:sym typeface="Georgia"/>
              </a:rPr>
              <a:t>Prefer to use a web browser? Access DailyPay online at </a:t>
            </a:r>
            <a:r>
              <a:rPr i="1" lang="en" sz="800" u="sng">
                <a:solidFill>
                  <a:schemeClr val="hlink"/>
                </a:solidFill>
                <a:latin typeface="Georgia"/>
                <a:ea typeface="Georgia"/>
                <a:cs typeface="Georgia"/>
                <a:sym typeface="Georgia"/>
                <a:hlinkClick r:id="rId7"/>
              </a:rPr>
              <a:t>get.dailypay.com</a:t>
            </a:r>
            <a:r>
              <a:rPr i="1" lang="en" sz="800">
                <a:solidFill>
                  <a:srgbClr val="2A0003"/>
                </a:solidFill>
                <a:latin typeface="Georgia"/>
                <a:ea typeface="Georgia"/>
                <a:cs typeface="Georgia"/>
                <a:sym typeface="Georgia"/>
              </a:rPr>
              <a:t>. Some features are only be available in the app. </a:t>
            </a:r>
            <a:endParaRPr i="1" sz="800">
              <a:latin typeface="Inter"/>
              <a:ea typeface="Inter"/>
              <a:cs typeface="Inter"/>
              <a:sym typeface="Inter"/>
            </a:endParaRPr>
          </a:p>
        </p:txBody>
      </p:sp>
      <p:sp>
        <p:nvSpPr>
          <p:cNvPr id="173" name="Google Shape;173;p20"/>
          <p:cNvSpPr/>
          <p:nvPr/>
        </p:nvSpPr>
        <p:spPr>
          <a:xfrm>
            <a:off x="6748514" y="3234693"/>
            <a:ext cx="1336200" cy="914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FF4C00"/>
              </a:buClr>
              <a:buSzPts val="6400"/>
              <a:buFont typeface="Arial"/>
              <a:buNone/>
            </a:pPr>
            <a:r>
              <a:rPr lang="en" sz="2400">
                <a:solidFill>
                  <a:schemeClr val="lt1"/>
                </a:solidFill>
                <a:latin typeface="Inter Black"/>
                <a:ea typeface="Inter Black"/>
                <a:cs typeface="Inter Black"/>
                <a:sym typeface="Inter Black"/>
              </a:rPr>
              <a:t>90%</a:t>
            </a:r>
            <a:endParaRPr sz="2400">
              <a:solidFill>
                <a:schemeClr val="lt1"/>
              </a:solidFill>
              <a:latin typeface="Inter Black"/>
              <a:ea typeface="Inter Black"/>
              <a:cs typeface="Inter Black"/>
              <a:sym typeface="Inter Black"/>
            </a:endParaRPr>
          </a:p>
        </p:txBody>
      </p:sp>
      <p:sp>
        <p:nvSpPr>
          <p:cNvPr id="174" name="Google Shape;174;p20"/>
          <p:cNvSpPr/>
          <p:nvPr/>
        </p:nvSpPr>
        <p:spPr>
          <a:xfrm>
            <a:off x="7532928" y="3221213"/>
            <a:ext cx="1336200" cy="96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90001"/>
              </a:buClr>
              <a:buSzPts val="1200"/>
              <a:buFont typeface="Cambria"/>
              <a:buNone/>
            </a:pPr>
            <a:r>
              <a:rPr lang="en" sz="850">
                <a:solidFill>
                  <a:schemeClr val="lt1"/>
                </a:solidFill>
                <a:latin typeface="Inter"/>
                <a:ea typeface="Inter"/>
                <a:cs typeface="Inter"/>
                <a:sym typeface="Inter"/>
              </a:rPr>
              <a:t>of users say DailyPay helps make decisions regarding their spending¹</a:t>
            </a:r>
            <a:endParaRPr i="0" sz="850" u="none" cap="none" strike="noStrike">
              <a:solidFill>
                <a:schemeClr val="lt1"/>
              </a:solidFill>
              <a:latin typeface="Inter"/>
              <a:ea typeface="Inter"/>
              <a:cs typeface="Inter"/>
              <a:sym typeface="Inter"/>
            </a:endParaRPr>
          </a:p>
        </p:txBody>
      </p:sp>
      <p:sp>
        <p:nvSpPr>
          <p:cNvPr id="175" name="Google Shape;175;p20"/>
          <p:cNvSpPr txBox="1"/>
          <p:nvPr/>
        </p:nvSpPr>
        <p:spPr>
          <a:xfrm>
            <a:off x="6773250" y="1079679"/>
            <a:ext cx="20625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000">
                <a:solidFill>
                  <a:schemeClr val="lt1"/>
                </a:solidFill>
                <a:latin typeface="Inter"/>
                <a:ea typeface="Inter"/>
                <a:cs typeface="Inter"/>
                <a:sym typeface="Inter"/>
              </a:rPr>
              <a:t>2</a:t>
            </a:r>
            <a:r>
              <a:rPr b="1" lang="en" sz="1000">
                <a:solidFill>
                  <a:schemeClr val="lt1"/>
                </a:solidFill>
                <a:latin typeface="Inter"/>
                <a:ea typeface="Inter"/>
                <a:cs typeface="Inter"/>
                <a:sym typeface="Inter"/>
              </a:rPr>
              <a:t>M+ employees are signed up for DailyPay to access their earnings </a:t>
            </a:r>
            <a:r>
              <a:rPr b="1" lang="en" sz="1000">
                <a:solidFill>
                  <a:schemeClr val="lt1"/>
                </a:solidFill>
                <a:latin typeface="Inter"/>
                <a:ea typeface="Inter"/>
                <a:cs typeface="Inter"/>
                <a:sym typeface="Inter"/>
              </a:rPr>
              <a:t>before payday</a:t>
            </a:r>
            <a:endParaRPr b="1" sz="1200">
              <a:solidFill>
                <a:schemeClr val="lt1"/>
              </a:solidFill>
              <a:latin typeface="Inter"/>
              <a:ea typeface="Inter"/>
              <a:cs typeface="Inter"/>
              <a:sym typeface="Inter"/>
            </a:endParaRPr>
          </a:p>
        </p:txBody>
      </p:sp>
      <p:sp>
        <p:nvSpPr>
          <p:cNvPr id="176" name="Google Shape;176;p20"/>
          <p:cNvSpPr/>
          <p:nvPr/>
        </p:nvSpPr>
        <p:spPr>
          <a:xfrm>
            <a:off x="3836675" y="677925"/>
            <a:ext cx="2062500" cy="2006100"/>
          </a:xfrm>
          <a:prstGeom prst="roundRect">
            <a:avLst>
              <a:gd fmla="val 11625" name="adj"/>
            </a:avLst>
          </a:prstGeom>
          <a:solidFill>
            <a:srgbClr val="FFF1E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7" name="Google Shape;177;p20"/>
          <p:cNvSpPr txBox="1"/>
          <p:nvPr/>
        </p:nvSpPr>
        <p:spPr>
          <a:xfrm>
            <a:off x="6708000" y="4635575"/>
            <a:ext cx="21930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
                <a:solidFill>
                  <a:schemeClr val="lt1"/>
                </a:solidFill>
                <a:latin typeface="Inter"/>
                <a:ea typeface="Inter"/>
                <a:cs typeface="Inter"/>
                <a:sym typeface="Inter"/>
              </a:rPr>
              <a:t>¹ DailyPay Employee Experience Research, Arizent study commissioned by DailyPay, January 2026</a:t>
            </a:r>
            <a:endParaRPr sz="600">
              <a:solidFill>
                <a:schemeClr val="lt1"/>
              </a:solidFill>
              <a:latin typeface="Inter"/>
              <a:ea typeface="Inter"/>
              <a:cs typeface="Inter"/>
              <a:sym typeface="Inter"/>
            </a:endParaRPr>
          </a:p>
        </p:txBody>
      </p:sp>
      <p:pic>
        <p:nvPicPr>
          <p:cNvPr id="178" name="Google Shape;178;p20" title="Client_New_Hire_Enrollment_-_Deck_-_Card_-_071526_QR-code (1).png"/>
          <p:cNvPicPr preferRelativeResize="0"/>
          <p:nvPr/>
        </p:nvPicPr>
        <p:blipFill>
          <a:blip r:embed="rId8">
            <a:alphaModFix/>
          </a:blip>
          <a:stretch>
            <a:fillRect/>
          </a:stretch>
        </p:blipFill>
        <p:spPr>
          <a:xfrm>
            <a:off x="3968708" y="781758"/>
            <a:ext cx="1798451" cy="179845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21"/>
          <p:cNvSpPr/>
          <p:nvPr/>
        </p:nvSpPr>
        <p:spPr>
          <a:xfrm>
            <a:off x="8157110" y="4155425"/>
            <a:ext cx="888000" cy="900000"/>
          </a:xfrm>
          <a:prstGeom prst="roundRect">
            <a:avLst>
              <a:gd fmla="val 7194" name="adj"/>
            </a:avLst>
          </a:prstGeom>
          <a:solidFill>
            <a:srgbClr val="FFF1E6"/>
          </a:solidFill>
          <a:ln cap="flat" cmpd="sng" w="9525">
            <a:solidFill>
              <a:srgbClr val="FFF1E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5" name="Google Shape;185;p21"/>
          <p:cNvSpPr/>
          <p:nvPr/>
        </p:nvSpPr>
        <p:spPr>
          <a:xfrm>
            <a:off x="6613550" y="4392191"/>
            <a:ext cx="2404200" cy="400200"/>
          </a:xfrm>
          <a:prstGeom prst="roundRect">
            <a:avLst>
              <a:gd fmla="val 7194" name="adj"/>
            </a:avLst>
          </a:prstGeom>
          <a:solidFill>
            <a:srgbClr val="FFF1E6"/>
          </a:solidFill>
          <a:ln cap="flat" cmpd="sng" w="9525">
            <a:solidFill>
              <a:srgbClr val="FFF1E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6" name="Google Shape;186;p21"/>
          <p:cNvSpPr txBox="1"/>
          <p:nvPr/>
        </p:nvSpPr>
        <p:spPr>
          <a:xfrm>
            <a:off x="6581925" y="4369691"/>
            <a:ext cx="1627500" cy="456900"/>
          </a:xfrm>
          <a:prstGeom prst="rect">
            <a:avLst/>
          </a:prstGeom>
          <a:noFill/>
          <a:ln>
            <a:noFill/>
          </a:ln>
        </p:spPr>
        <p:txBody>
          <a:bodyPr anchorCtr="0" anchor="t" bIns="113375" lIns="113375" spcFirstLastPara="1" rIns="113375" wrap="square" tIns="113375">
            <a:spAutoFit/>
          </a:bodyPr>
          <a:lstStyle/>
          <a:p>
            <a:pPr indent="0" lvl="0" marL="0" rtl="0" algn="r">
              <a:spcBef>
                <a:spcPts val="0"/>
              </a:spcBef>
              <a:spcAft>
                <a:spcPts val="0"/>
              </a:spcAft>
              <a:buNone/>
            </a:pPr>
            <a:r>
              <a:rPr lang="en" sz="600">
                <a:solidFill>
                  <a:srgbClr val="290001"/>
                </a:solidFill>
                <a:latin typeface="Inter"/>
                <a:ea typeface="Inter"/>
                <a:cs typeface="Inter"/>
                <a:sym typeface="Inter"/>
              </a:rPr>
              <a:t>It’s Free to Join 2M+ Using DailyPay</a:t>
            </a:r>
            <a:endParaRPr sz="600">
              <a:solidFill>
                <a:srgbClr val="290001"/>
              </a:solidFill>
              <a:latin typeface="Inter"/>
              <a:ea typeface="Inter"/>
              <a:cs typeface="Inter"/>
              <a:sym typeface="Inter"/>
            </a:endParaRPr>
          </a:p>
          <a:p>
            <a:pPr indent="0" lvl="0" marL="0" rtl="0" algn="r">
              <a:spcBef>
                <a:spcPts val="0"/>
              </a:spcBef>
              <a:spcAft>
                <a:spcPts val="0"/>
              </a:spcAft>
              <a:buNone/>
            </a:pPr>
            <a:r>
              <a:rPr lang="en" sz="881">
                <a:solidFill>
                  <a:srgbClr val="290001"/>
                </a:solidFill>
                <a:latin typeface="Inter Black"/>
                <a:ea typeface="Inter Black"/>
                <a:cs typeface="Inter Black"/>
                <a:sym typeface="Inter Black"/>
              </a:rPr>
              <a:t>Scan to Get Started</a:t>
            </a:r>
            <a:endParaRPr sz="881"/>
          </a:p>
        </p:txBody>
      </p:sp>
      <p:sp>
        <p:nvSpPr>
          <p:cNvPr id="187" name="Google Shape;187;p21"/>
          <p:cNvSpPr txBox="1"/>
          <p:nvPr/>
        </p:nvSpPr>
        <p:spPr>
          <a:xfrm>
            <a:off x="210627" y="861914"/>
            <a:ext cx="4032000" cy="562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53">
                <a:solidFill>
                  <a:srgbClr val="FF4400"/>
                </a:solidFill>
                <a:latin typeface="Inter Black"/>
                <a:ea typeface="Inter Black"/>
                <a:cs typeface="Inter Black"/>
                <a:sym typeface="Inter Black"/>
              </a:rPr>
              <a:t>Welcome to DailyPay</a:t>
            </a:r>
            <a:endParaRPr sz="1100">
              <a:solidFill>
                <a:srgbClr val="FF4400"/>
              </a:solidFill>
              <a:latin typeface="Inter Black"/>
              <a:ea typeface="Inter Black"/>
              <a:cs typeface="Inter Black"/>
              <a:sym typeface="Inter Black"/>
            </a:endParaRPr>
          </a:p>
        </p:txBody>
      </p:sp>
      <p:sp>
        <p:nvSpPr>
          <p:cNvPr id="188" name="Google Shape;188;p21"/>
          <p:cNvSpPr/>
          <p:nvPr/>
        </p:nvSpPr>
        <p:spPr>
          <a:xfrm rot="5400000">
            <a:off x="1315820" y="-1179450"/>
            <a:ext cx="338100" cy="2967000"/>
          </a:xfrm>
          <a:prstGeom prst="round2SameRect">
            <a:avLst>
              <a:gd fmla="val 50000" name="adj1"/>
              <a:gd fmla="val 0" name="adj2"/>
            </a:avLst>
          </a:prstGeom>
          <a:solidFill>
            <a:srgbClr val="FFF1E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9" name="Google Shape;189;p21"/>
          <p:cNvSpPr/>
          <p:nvPr/>
        </p:nvSpPr>
        <p:spPr>
          <a:xfrm>
            <a:off x="2641891" y="175350"/>
            <a:ext cx="257400" cy="257400"/>
          </a:xfrm>
          <a:prstGeom prst="ellipse">
            <a:avLst/>
          </a:prstGeom>
          <a:solidFill>
            <a:srgbClr val="29000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0" name="Google Shape;190;p21"/>
          <p:cNvSpPr/>
          <p:nvPr/>
        </p:nvSpPr>
        <p:spPr>
          <a:xfrm>
            <a:off x="2616148" y="28621"/>
            <a:ext cx="257400" cy="5442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F1E6"/>
              </a:buClr>
              <a:buSzPts val="1953"/>
              <a:buFont typeface="Arial"/>
              <a:buNone/>
            </a:pPr>
            <a:r>
              <a:rPr lang="en" sz="1600">
                <a:solidFill>
                  <a:schemeClr val="lt1"/>
                </a:solidFill>
                <a:latin typeface="Inter Black"/>
                <a:ea typeface="Inter Black"/>
                <a:cs typeface="Inter Black"/>
                <a:sym typeface="Inter Black"/>
              </a:rPr>
              <a:t>?</a:t>
            </a:r>
            <a:endParaRPr i="0" sz="1600" u="none" cap="none" strike="noStrike">
              <a:solidFill>
                <a:schemeClr val="lt1"/>
              </a:solidFill>
              <a:latin typeface="Inter Black"/>
              <a:ea typeface="Inter Black"/>
              <a:cs typeface="Inter Black"/>
              <a:sym typeface="Inter Black"/>
            </a:endParaRPr>
          </a:p>
        </p:txBody>
      </p:sp>
      <p:sp>
        <p:nvSpPr>
          <p:cNvPr id="191" name="Google Shape;191;p21"/>
          <p:cNvSpPr/>
          <p:nvPr/>
        </p:nvSpPr>
        <p:spPr>
          <a:xfrm>
            <a:off x="264263" y="203824"/>
            <a:ext cx="3764100" cy="193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F1E6"/>
              </a:buClr>
              <a:buSzPts val="1953"/>
              <a:buFont typeface="Arial"/>
              <a:buNone/>
            </a:pPr>
            <a:r>
              <a:rPr lang="en" sz="1100">
                <a:solidFill>
                  <a:srgbClr val="2A0003"/>
                </a:solidFill>
                <a:latin typeface="Inter Black"/>
                <a:ea typeface="Inter Black"/>
                <a:cs typeface="Inter Black"/>
                <a:sym typeface="Inter Black"/>
              </a:rPr>
              <a:t>What happens once you enroll?</a:t>
            </a:r>
            <a:endParaRPr i="0" sz="1100" u="none" cap="none" strike="noStrike">
              <a:solidFill>
                <a:srgbClr val="2A0003"/>
              </a:solidFill>
              <a:latin typeface="Inter Black"/>
              <a:ea typeface="Inter Black"/>
              <a:cs typeface="Inter Black"/>
              <a:sym typeface="Inter Black"/>
            </a:endParaRPr>
          </a:p>
        </p:txBody>
      </p:sp>
      <p:sp>
        <p:nvSpPr>
          <p:cNvPr id="192" name="Google Shape;192;p21"/>
          <p:cNvSpPr/>
          <p:nvPr/>
        </p:nvSpPr>
        <p:spPr>
          <a:xfrm>
            <a:off x="338690" y="1347295"/>
            <a:ext cx="6263700" cy="301800"/>
          </a:xfrm>
          <a:prstGeom prst="rect">
            <a:avLst/>
          </a:prstGeom>
          <a:noFill/>
          <a:ln>
            <a:noFill/>
          </a:ln>
        </p:spPr>
        <p:txBody>
          <a:bodyPr anchorCtr="0" anchor="ctr" bIns="0" lIns="0" spcFirstLastPara="1" rIns="0" wrap="square" tIns="0">
            <a:noAutofit/>
          </a:bodyPr>
          <a:lstStyle/>
          <a:p>
            <a:pPr indent="0" lvl="0" marL="0" marR="0" rtl="0" algn="l">
              <a:lnSpc>
                <a:spcPct val="104988"/>
              </a:lnSpc>
              <a:spcBef>
                <a:spcPts val="0"/>
              </a:spcBef>
              <a:spcAft>
                <a:spcPts val="0"/>
              </a:spcAft>
              <a:buClr>
                <a:srgbClr val="FFFFFF"/>
              </a:buClr>
              <a:buSzPts val="1263"/>
              <a:buFont typeface="Arial"/>
              <a:buNone/>
            </a:pPr>
            <a:r>
              <a:rPr lang="en" sz="1100">
                <a:solidFill>
                  <a:srgbClr val="2A0003"/>
                </a:solidFill>
                <a:latin typeface="Georgia"/>
                <a:ea typeface="Georgia"/>
                <a:cs typeface="Georgia"/>
                <a:sym typeface="Georgia"/>
              </a:rPr>
              <a:t>Once you are enrolled and ready to use DailyPay. Here is what happens next.</a:t>
            </a:r>
            <a:endParaRPr sz="1100">
              <a:solidFill>
                <a:srgbClr val="2A0003"/>
              </a:solidFill>
              <a:latin typeface="Georgia"/>
              <a:ea typeface="Georgia"/>
              <a:cs typeface="Georgia"/>
              <a:sym typeface="Georgia"/>
            </a:endParaRPr>
          </a:p>
        </p:txBody>
      </p:sp>
      <p:sp>
        <p:nvSpPr>
          <p:cNvPr id="193" name="Google Shape;193;p21"/>
          <p:cNvSpPr/>
          <p:nvPr/>
        </p:nvSpPr>
        <p:spPr>
          <a:xfrm>
            <a:off x="288440" y="2350132"/>
            <a:ext cx="4114800" cy="329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82B49"/>
              </a:buClr>
              <a:buSzPts val="1800"/>
              <a:buFont typeface="Inter"/>
              <a:buNone/>
            </a:pPr>
            <a:r>
              <a:rPr i="0" lang="en" sz="1200" u="none" cap="none" strike="noStrike">
                <a:solidFill>
                  <a:srgbClr val="3A0A14"/>
                </a:solidFill>
                <a:latin typeface="Inter Black"/>
                <a:ea typeface="Inter Black"/>
                <a:cs typeface="Inter Black"/>
                <a:sym typeface="Inter Black"/>
              </a:rPr>
              <a:t>What happens after enrollment?</a:t>
            </a:r>
            <a:endParaRPr i="0" sz="1200" u="none" cap="none" strike="noStrike">
              <a:solidFill>
                <a:srgbClr val="3A0A14"/>
              </a:solidFill>
              <a:latin typeface="Inter Black"/>
              <a:ea typeface="Inter Black"/>
              <a:cs typeface="Inter Black"/>
              <a:sym typeface="Inter Black"/>
            </a:endParaRPr>
          </a:p>
        </p:txBody>
      </p:sp>
      <p:sp>
        <p:nvSpPr>
          <p:cNvPr id="194" name="Google Shape;194;p21"/>
          <p:cNvSpPr/>
          <p:nvPr/>
        </p:nvSpPr>
        <p:spPr>
          <a:xfrm>
            <a:off x="474669" y="2678019"/>
            <a:ext cx="2834700" cy="292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82B49"/>
              </a:buClr>
              <a:buSzPts val="1400"/>
              <a:buFont typeface="Inter"/>
              <a:buNone/>
            </a:pPr>
            <a:r>
              <a:rPr b="1" i="0" lang="en" sz="1000" u="none" cap="none" strike="noStrike">
                <a:solidFill>
                  <a:srgbClr val="3A0A14"/>
                </a:solidFill>
                <a:latin typeface="Inter"/>
                <a:ea typeface="Inter"/>
                <a:cs typeface="Inter"/>
                <a:sym typeface="Inter"/>
              </a:rPr>
              <a:t>After your first transfer</a:t>
            </a:r>
            <a:endParaRPr b="0" i="0" sz="1000" u="none" cap="none" strike="noStrike">
              <a:solidFill>
                <a:srgbClr val="3A0A14"/>
              </a:solidFill>
              <a:latin typeface="Inter"/>
              <a:ea typeface="Inter"/>
              <a:cs typeface="Inter"/>
              <a:sym typeface="Inter"/>
            </a:endParaRPr>
          </a:p>
        </p:txBody>
      </p:sp>
      <p:sp>
        <p:nvSpPr>
          <p:cNvPr id="195" name="Google Shape;195;p21"/>
          <p:cNvSpPr/>
          <p:nvPr/>
        </p:nvSpPr>
        <p:spPr>
          <a:xfrm>
            <a:off x="474650" y="2942282"/>
            <a:ext cx="5752200" cy="2925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0000"/>
              </a:buClr>
              <a:buSzPts val="1100"/>
              <a:buFont typeface="Arial"/>
              <a:buNone/>
            </a:pPr>
            <a:r>
              <a:rPr lang="en" sz="950">
                <a:solidFill>
                  <a:srgbClr val="3A0A14"/>
                </a:solidFill>
                <a:latin typeface="Inter"/>
                <a:ea typeface="Inter"/>
                <a:cs typeface="Inter"/>
                <a:sym typeface="Inter"/>
              </a:rPr>
              <a:t>Your direct deposit in your payroll system will be updated to a DailyPay bank account number.</a:t>
            </a:r>
            <a:endParaRPr sz="950">
              <a:solidFill>
                <a:srgbClr val="3A0A14"/>
              </a:solidFill>
              <a:latin typeface="Inter"/>
              <a:ea typeface="Inter"/>
              <a:cs typeface="Inter"/>
              <a:sym typeface="Inter"/>
            </a:endParaRPr>
          </a:p>
          <a:p>
            <a:pPr indent="0" lvl="0" marL="0" marR="0" rtl="0" algn="l">
              <a:spcBef>
                <a:spcPts val="0"/>
              </a:spcBef>
              <a:spcAft>
                <a:spcPts val="0"/>
              </a:spcAft>
              <a:buClr>
                <a:srgbClr val="2B3D4F"/>
              </a:buClr>
              <a:buSzPts val="1050"/>
              <a:buFont typeface="Inter"/>
              <a:buNone/>
            </a:pPr>
            <a:r>
              <a:t/>
            </a:r>
            <a:endParaRPr sz="950">
              <a:solidFill>
                <a:srgbClr val="3A0A14"/>
              </a:solidFill>
              <a:latin typeface="Inter"/>
              <a:ea typeface="Inter"/>
              <a:cs typeface="Inter"/>
              <a:sym typeface="Inter"/>
            </a:endParaRPr>
          </a:p>
        </p:txBody>
      </p:sp>
      <p:sp>
        <p:nvSpPr>
          <p:cNvPr id="196" name="Google Shape;196;p21"/>
          <p:cNvSpPr/>
          <p:nvPr/>
        </p:nvSpPr>
        <p:spPr>
          <a:xfrm>
            <a:off x="264275" y="1680082"/>
            <a:ext cx="5962500" cy="544200"/>
          </a:xfrm>
          <a:prstGeom prst="roundRect">
            <a:avLst>
              <a:gd fmla="val 9988" name="adj"/>
            </a:avLst>
          </a:prstGeom>
          <a:solidFill>
            <a:srgbClr val="FFF2EC"/>
          </a:solidFill>
          <a:ln cap="flat" cmpd="sng" w="12700">
            <a:solidFill>
              <a:srgbClr val="FFF2EC">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7" name="Google Shape;197;p21" title="AdobeStock_774980187 1.png"/>
          <p:cNvPicPr preferRelativeResize="0"/>
          <p:nvPr/>
        </p:nvPicPr>
        <p:blipFill rotWithShape="1">
          <a:blip r:embed="rId3">
            <a:alphaModFix/>
          </a:blip>
          <a:srcRect b="4315" l="20245" r="39020" t="0"/>
          <a:stretch/>
        </p:blipFill>
        <p:spPr>
          <a:xfrm>
            <a:off x="6613550" y="135000"/>
            <a:ext cx="2404201" cy="3767475"/>
          </a:xfrm>
          <a:prstGeom prst="rect">
            <a:avLst/>
          </a:prstGeom>
          <a:noFill/>
          <a:ln>
            <a:noFill/>
          </a:ln>
        </p:spPr>
      </p:pic>
      <p:sp>
        <p:nvSpPr>
          <p:cNvPr id="198" name="Google Shape;198;p21"/>
          <p:cNvSpPr/>
          <p:nvPr/>
        </p:nvSpPr>
        <p:spPr>
          <a:xfrm>
            <a:off x="891977" y="1764482"/>
            <a:ext cx="5443200" cy="183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82B49"/>
              </a:buClr>
              <a:buSzPts val="1270"/>
              <a:buFont typeface="Inter"/>
              <a:buNone/>
            </a:pPr>
            <a:r>
              <a:rPr i="0" lang="en" sz="1050" u="none" cap="none" strike="noStrike">
                <a:solidFill>
                  <a:srgbClr val="290001"/>
                </a:solidFill>
                <a:latin typeface="Inter Black"/>
                <a:ea typeface="Inter Black"/>
                <a:cs typeface="Inter Black"/>
                <a:sym typeface="Inter Black"/>
              </a:rPr>
              <a:t>Keep your personal </a:t>
            </a:r>
            <a:r>
              <a:rPr lang="en" sz="1050">
                <a:solidFill>
                  <a:srgbClr val="290001"/>
                </a:solidFill>
                <a:latin typeface="Inter Black"/>
                <a:ea typeface="Inter Black"/>
                <a:cs typeface="Inter Black"/>
                <a:sym typeface="Inter Black"/>
              </a:rPr>
              <a:t>&amp;</a:t>
            </a:r>
            <a:r>
              <a:rPr i="0" lang="en" sz="1050" u="none" cap="none" strike="noStrike">
                <a:solidFill>
                  <a:srgbClr val="290001"/>
                </a:solidFill>
                <a:latin typeface="Inter Black"/>
                <a:ea typeface="Inter Black"/>
                <a:cs typeface="Inter Black"/>
                <a:sym typeface="Inter Black"/>
              </a:rPr>
              <a:t> banking info updated in the DailyPay app</a:t>
            </a:r>
            <a:r>
              <a:rPr lang="en" sz="1050">
                <a:solidFill>
                  <a:srgbClr val="290001"/>
                </a:solidFill>
                <a:latin typeface="Inter Black"/>
                <a:ea typeface="Inter Black"/>
                <a:cs typeface="Inter Black"/>
                <a:sym typeface="Inter Black"/>
              </a:rPr>
              <a:t> at all times</a:t>
            </a:r>
            <a:endParaRPr i="0" sz="1050" u="none" cap="none" strike="noStrike">
              <a:solidFill>
                <a:srgbClr val="290001"/>
              </a:solidFill>
              <a:latin typeface="Inter Black"/>
              <a:ea typeface="Inter Black"/>
              <a:cs typeface="Inter Black"/>
              <a:sym typeface="Inter Black"/>
            </a:endParaRPr>
          </a:p>
        </p:txBody>
      </p:sp>
      <p:sp>
        <p:nvSpPr>
          <p:cNvPr id="199" name="Google Shape;199;p21"/>
          <p:cNvSpPr/>
          <p:nvPr/>
        </p:nvSpPr>
        <p:spPr>
          <a:xfrm>
            <a:off x="891973" y="1959548"/>
            <a:ext cx="6611100" cy="183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B3D4F"/>
              </a:buClr>
              <a:buSzPts val="1140"/>
              <a:buFont typeface="Inter"/>
              <a:buNone/>
            </a:pPr>
            <a:r>
              <a:rPr b="0" i="0" lang="en" sz="950" u="none" cap="none" strike="noStrike">
                <a:solidFill>
                  <a:srgbClr val="3A0A14"/>
                </a:solidFill>
                <a:latin typeface="Inter"/>
                <a:ea typeface="Inter"/>
                <a:cs typeface="Inter"/>
                <a:sym typeface="Inter"/>
              </a:rPr>
              <a:t>Never remove or alter the DailyPay account number in your payroll system.</a:t>
            </a:r>
            <a:endParaRPr b="0" i="0" sz="950" u="none" cap="none" strike="noStrike">
              <a:solidFill>
                <a:srgbClr val="3A0A14"/>
              </a:solidFill>
              <a:latin typeface="Inter"/>
              <a:ea typeface="Inter"/>
              <a:cs typeface="Inter"/>
              <a:sym typeface="Inter"/>
            </a:endParaRPr>
          </a:p>
        </p:txBody>
      </p:sp>
      <p:pic>
        <p:nvPicPr>
          <p:cNvPr id="200" name="Google Shape;200;p21" title="Group 2147209734.png"/>
          <p:cNvPicPr preferRelativeResize="0"/>
          <p:nvPr/>
        </p:nvPicPr>
        <p:blipFill>
          <a:blip r:embed="rId4">
            <a:alphaModFix/>
          </a:blip>
          <a:stretch>
            <a:fillRect/>
          </a:stretch>
        </p:blipFill>
        <p:spPr>
          <a:xfrm>
            <a:off x="346284" y="1769337"/>
            <a:ext cx="481027" cy="384000"/>
          </a:xfrm>
          <a:prstGeom prst="rect">
            <a:avLst/>
          </a:prstGeom>
          <a:noFill/>
          <a:ln>
            <a:noFill/>
          </a:ln>
        </p:spPr>
      </p:pic>
      <p:sp>
        <p:nvSpPr>
          <p:cNvPr id="201" name="Google Shape;201;p21"/>
          <p:cNvSpPr/>
          <p:nvPr/>
        </p:nvSpPr>
        <p:spPr>
          <a:xfrm>
            <a:off x="324625" y="2712607"/>
            <a:ext cx="73200" cy="456900"/>
          </a:xfrm>
          <a:prstGeom prst="rect">
            <a:avLst/>
          </a:prstGeom>
          <a:solidFill>
            <a:srgbClr val="FF4C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2" name="Google Shape;202;p21"/>
          <p:cNvSpPr/>
          <p:nvPr/>
        </p:nvSpPr>
        <p:spPr>
          <a:xfrm>
            <a:off x="480627" y="3290006"/>
            <a:ext cx="2834700" cy="292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82B49"/>
              </a:buClr>
              <a:buSzPts val="1400"/>
              <a:buFont typeface="Inter"/>
              <a:buNone/>
            </a:pPr>
            <a:r>
              <a:rPr b="1" lang="en" sz="1000">
                <a:solidFill>
                  <a:srgbClr val="3A0A14"/>
                </a:solidFill>
                <a:latin typeface="Inter"/>
                <a:ea typeface="Inter"/>
                <a:cs typeface="Inter"/>
                <a:sym typeface="Inter"/>
              </a:rPr>
              <a:t>On payday</a:t>
            </a:r>
            <a:endParaRPr b="0" i="0" sz="1000" u="none" cap="none" strike="noStrike">
              <a:solidFill>
                <a:srgbClr val="3A0A14"/>
              </a:solidFill>
              <a:latin typeface="Inter"/>
              <a:ea typeface="Inter"/>
              <a:cs typeface="Inter"/>
              <a:sym typeface="Inter"/>
            </a:endParaRPr>
          </a:p>
        </p:txBody>
      </p:sp>
      <p:sp>
        <p:nvSpPr>
          <p:cNvPr id="203" name="Google Shape;203;p21"/>
          <p:cNvSpPr/>
          <p:nvPr/>
        </p:nvSpPr>
        <p:spPr>
          <a:xfrm>
            <a:off x="480600" y="3456251"/>
            <a:ext cx="5752200" cy="776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0000"/>
              </a:buClr>
              <a:buSzPts val="1100"/>
              <a:buFont typeface="Arial"/>
              <a:buNone/>
            </a:pPr>
            <a:r>
              <a:rPr lang="en" sz="950">
                <a:solidFill>
                  <a:srgbClr val="3A0A14"/>
                </a:solidFill>
                <a:latin typeface="Inter"/>
                <a:ea typeface="Inter"/>
                <a:cs typeface="Inter"/>
                <a:sym typeface="Inter"/>
              </a:rPr>
              <a:t>You will receive your full paycheck, minus any earnings you transferred before payday and any associated fees during that pay period.</a:t>
            </a:r>
            <a:br>
              <a:rPr lang="en" sz="950">
                <a:solidFill>
                  <a:srgbClr val="3A0A14"/>
                </a:solidFill>
                <a:latin typeface="Inter"/>
                <a:ea typeface="Inter"/>
                <a:cs typeface="Inter"/>
                <a:sym typeface="Inter"/>
              </a:rPr>
            </a:br>
            <a:endParaRPr sz="400">
              <a:solidFill>
                <a:srgbClr val="3A0A14"/>
              </a:solidFill>
              <a:latin typeface="Inter"/>
              <a:ea typeface="Inter"/>
              <a:cs typeface="Inter"/>
              <a:sym typeface="Inter"/>
            </a:endParaRPr>
          </a:p>
          <a:p>
            <a:pPr indent="0" lvl="0" marL="0" rtl="0" algn="l">
              <a:spcBef>
                <a:spcPts val="0"/>
              </a:spcBef>
              <a:spcAft>
                <a:spcPts val="0"/>
              </a:spcAft>
              <a:buClr>
                <a:srgbClr val="000000"/>
              </a:buClr>
              <a:buSzPts val="1100"/>
              <a:buFont typeface="Arial"/>
              <a:buNone/>
            </a:pPr>
            <a:r>
              <a:rPr b="1" lang="en" sz="900">
                <a:solidFill>
                  <a:srgbClr val="3A0A14"/>
                </a:solidFill>
                <a:latin typeface="Inter"/>
                <a:ea typeface="Inter"/>
                <a:cs typeface="Inter"/>
                <a:sym typeface="Inter"/>
              </a:rPr>
              <a:t>Note: </a:t>
            </a:r>
            <a:r>
              <a:rPr lang="en" sz="900">
                <a:solidFill>
                  <a:srgbClr val="3A0A14"/>
                </a:solidFill>
                <a:latin typeface="Inter"/>
                <a:ea typeface="Inter"/>
                <a:cs typeface="Inter"/>
                <a:sym typeface="Inter"/>
              </a:rPr>
              <a:t>Your bank statement may say you received a payment from Wells Fargo, PNC, or DailyPay. That is normal. DailyPay uses secure partner banks (like Wells Fargo or PNC) to safely issue payments.</a:t>
            </a:r>
            <a:endParaRPr sz="900">
              <a:solidFill>
                <a:srgbClr val="3A0A14"/>
              </a:solidFill>
              <a:latin typeface="Inter"/>
              <a:ea typeface="Inter"/>
              <a:cs typeface="Inter"/>
              <a:sym typeface="Inter"/>
            </a:endParaRPr>
          </a:p>
        </p:txBody>
      </p:sp>
      <p:sp>
        <p:nvSpPr>
          <p:cNvPr id="204" name="Google Shape;204;p21"/>
          <p:cNvSpPr/>
          <p:nvPr/>
        </p:nvSpPr>
        <p:spPr>
          <a:xfrm>
            <a:off x="330575" y="3324613"/>
            <a:ext cx="73200" cy="900000"/>
          </a:xfrm>
          <a:prstGeom prst="rect">
            <a:avLst/>
          </a:prstGeom>
          <a:solidFill>
            <a:srgbClr val="FF4C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05" name="Google Shape;205;p21" title="Client_New_Hire_Enrollment_-_Deck_-_Card_-_071526_QR-code (1).png"/>
          <p:cNvPicPr preferRelativeResize="0"/>
          <p:nvPr/>
        </p:nvPicPr>
        <p:blipFill>
          <a:blip r:embed="rId5">
            <a:alphaModFix/>
          </a:blip>
          <a:stretch>
            <a:fillRect/>
          </a:stretch>
        </p:blipFill>
        <p:spPr>
          <a:xfrm>
            <a:off x="8214862" y="4219187"/>
            <a:ext cx="772475" cy="7724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